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1bfb8c82e_1_1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1bfb8c82e_1_2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31bfb8c82e_1_26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31bfb8c82e_1_26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31bfb8c82e_1_268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31bfb8c82e_1_27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31bfb8c82e_1_27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31bfb8c82e_1_27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1bfb8c82e_1_278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31bfb8c82e_1_28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31bfb8c82e_1_28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31bfb8c82e_1_28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1bfb8c82e_1_2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31bfb8c82e_1_28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1bfb8c82e_1_29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31bfb8c82e_1_29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31bfb8c82e_1_29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31bfb8c82e_1_300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31bfb8c82e_1_302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31bfb8c82e_1_305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31bfb8c82e_1_30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31bfb8c82e_1_310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31bfb8c82e_1_31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1bfb8c82e_1_2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31bfb8c82e_1_31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31bfb8c82e_1_31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31bfb8c82e_1_320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31bfb8c82e_1_32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31bfb8c82e_1_32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31bfb8c82e_1_32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31bfb8c82e_1_32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31bfb8c82e_1_33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31bfb8c82e_1_33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31bfb8c82e_1_33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1bfb8c82e_1_30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31bfb8c82e_1_339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31bfb8c82e_1_34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31bfb8c82e_1_34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31bfb8c82e_1_346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31bfb8c82e_1_34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31bfb8c82e_1_35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31bfb8c82e_1_35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31bfb8c82e_1_35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31bfb8c82e_1_358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31bfb8c82e_1_360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1bfb8c82e_1_3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31bfb8c82e_1_36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31bfb8c82e_1_36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31bfb8c82e_1_36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31bfb8c82e_1_370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31bfb8c82e_1_37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31bfb8c82e_1_377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31bfb8c82e_1_37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31bfb8c82e_1_38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31bfb8c82e_1_38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31bfb8c82e_1_387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1bfb8c82e_1_3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31bfb8c82e_1_389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31bfb8c82e_1_392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31bfb8c82e_1_394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31bfb8c82e_1_39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1bfb8c82e_1_40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31bfb8c82e_1_40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1bfb8c82e_1_406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31bfb8c82e_1_40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31bfb8c82e_1_41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31bfb8c82e_1_416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1bfb8c82e_1_38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31bfb8c82e_1_419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31bfb8c82e_1_42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31bfb8c82e_1_42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31bfb8c82e_1_42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31bfb8c82e_1_42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31bfb8c82e_1_43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1bfb8c82e_1_434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31bfb8c82e_1_43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31bfb8c82e_1_43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31bfb8c82e_1_44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bfb8c82e_1_4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31bfb8c82e_1_444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31bfb8c82e_1_446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31bfb8c82e_1_449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31bfb8c82e_1_45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31bfb8c82e_1_45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31bfb8c82e_1_45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31bfb8c82e_1_45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31bfb8c82e_1_46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31bfb8c82e_1_46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31bfb8c82e_1_467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1bfb8c82e_1_4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31bfb8c82e_1_46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31bfb8c82e_1_47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31bfb8c82e_1_47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31bfb8c82e_1_47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31bfb8c82e_1_47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31bfb8c82e_1_48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31bfb8c82e_1_48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31bfb8c82e_1_486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31bfb8c82e_1_48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31bfb8c82e_1_49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1bfb8c82e_1_4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31bfb8c82e_1_493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31bfb8c82e_1_49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31bfb8c82e_1_49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31bfb8c82e_1_50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31bfb8c82e_1_504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31bfb8c82e_1_50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31bfb8c82e_1_510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31bfb8c82e_1_513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31bfb8c82e_1_516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31bfb8c82e_1_518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1bfb8c82e_1_3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1bfb8c82e_1_4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31bfb8c82e_1_52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1bfb8c82e_1_50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1bfb8c82e_1_52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1bfb8c82e_1_5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1bfb8c82e_1_58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1bfb8c82e_1_6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1bfb8c82e_1_6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1bfb8c82e_1_6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1bfb8c82e_1_7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1bfb8c82e_1_7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1bfb8c82e_1_6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1bfb8c82e_1_7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1bfb8c82e_1_7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1bfb8c82e_1_80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1bfb8c82e_1_83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1bfb8c82e_1_8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1bfb8c82e_1_8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1bfb8c82e_1_90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1bfb8c82e_1_9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1bfb8c82e_1_9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1bfb8c82e_1_9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1bfb8c82e_1_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1bfb8c82e_1_10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1bfb8c82e_1_10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1bfb8c82e_1_10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1bfb8c82e_1_10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1bfb8c82e_1_11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1bfb8c82e_1_117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1bfb8c82e_1_119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1bfb8c82e_1_122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1bfb8c82e_1_12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1bfb8c82e_1_12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1bfb8c82e_1_10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1bfb8c82e_1_13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1bfb8c82e_1_13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1bfb8c82e_1_13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1bfb8c82e_1_14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1bfb8c82e_1_145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1bfb8c82e_1_14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1bfb8c82e_1_150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31bfb8c82e_1_153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31bfb8c82e_1_15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31bfb8c82e_1_15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1bfb8c82e_1_1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1bfb8c82e_1_160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31bfb8c82e_1_16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1bfb8c82e_1_16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1bfb8c82e_1_16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1bfb8c82e_1_17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31bfb8c82e_1_174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1bfb8c82e_1_17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31bfb8c82e_1_179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31bfb8c82e_1_181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31bfb8c82e_1_183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1bfb8c82e_1_2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1bfb8c82e_1_186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31bfb8c82e_1_18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1bfb8c82e_1_19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31bfb8c82e_1_19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31bfb8c82e_1_19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31bfb8c82e_1_19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1bfb8c82e_1_200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31bfb8c82e_1_20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31bfb8c82e_1_20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1bfb8c82e_1_210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1bfb8c82e_1_15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31bfb8c82e_1_21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31bfb8c82e_1_21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31bfb8c82e_1_21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31bfb8c82e_1_22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31bfb8c82e_1_22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31bfb8c82e_1_225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31bfb8c82e_1_227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1bfb8c82e_1_230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1bfb8c82e_1_23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31bfb8c82e_1_235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1bfb8c82e_1_17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31bfb8c82e_1_23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31bfb8c82e_1_240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31bfb8c82e_1_243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31bfb8c82e_1_24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1bfb8c82e_1_24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31bfb8c82e_1_250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31bfb8c82e_1_25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31bfb8c82e_1_25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31bfb8c82e_1_25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31bfb8c82e_1_260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LB_1_1_0_A">
  <p:cSld name="TITLE_AND_BODY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5" name="Google Shape;65;p16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8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A">
  <p:cSld name="TITLE_AND_BODY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3" name="Google Shape;83;p20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20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E">
  <p:cSld name="TITLE_AND_BODY_2_1_1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>
            <p:ph idx="2" type="pic"/>
          </p:nvPr>
        </p:nvSpPr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9" name="Google Shape;89;p21"/>
          <p:cNvCxnSpPr/>
          <p:nvPr/>
        </p:nvCxnSpPr>
        <p:spPr>
          <a:xfrm>
            <a:off x="4894857" y="1615440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A">
  <p:cSld name="CUSTOM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>
            <p:ph idx="2" type="pic"/>
          </p:nvPr>
        </p:nvSpPr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92" name="Google Shape;92;p22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/>
        </p:nvSpPr>
        <p:spPr>
          <a:xfrm>
            <a:off x="210312" y="117116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" name="Google Shape;94;p22"/>
          <p:cNvSpPr txBox="1"/>
          <p:nvPr/>
        </p:nvSpPr>
        <p:spPr>
          <a:xfrm>
            <a:off x="210312" y="327428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" name="Google Shape;95;p22"/>
          <p:cNvSpPr txBox="1"/>
          <p:nvPr/>
        </p:nvSpPr>
        <p:spPr>
          <a:xfrm>
            <a:off x="6336792" y="1170432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9" name="Google Shape;99;p22"/>
          <p:cNvCxnSpPr/>
          <p:nvPr/>
        </p:nvCxnSpPr>
        <p:spPr>
          <a:xfrm>
            <a:off x="545049" y="137227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22"/>
          <p:cNvCxnSpPr/>
          <p:nvPr/>
        </p:nvCxnSpPr>
        <p:spPr>
          <a:xfrm>
            <a:off x="545049" y="3474695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22"/>
          <p:cNvCxnSpPr/>
          <p:nvPr/>
        </p:nvCxnSpPr>
        <p:spPr>
          <a:xfrm>
            <a:off x="6677174" y="137160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6677174" y="347472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/>
        </p:nvSpPr>
        <p:spPr>
          <a:xfrm>
            <a:off x="6336796" y="327355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" name="Google Shape;104;p22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B">
  <p:cSld name="CUSTOM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>
            <p:ph idx="2" type="pic"/>
          </p:nvPr>
        </p:nvSpPr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107" name="Google Shape;107;p23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3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" name="Google Shape;115;p23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0_B">
  <p:cSld name="TITLE_AND_BODY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5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9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2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5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4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7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3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5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0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9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0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7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6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4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8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2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6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2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5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5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4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0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3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4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7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2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16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19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3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29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8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35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6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30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27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3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33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5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6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3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34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3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63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39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4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48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45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50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67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5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49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53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47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56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58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61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54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65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6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62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57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74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60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73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59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68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8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66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69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71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77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72.jp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70.jp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75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80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76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7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7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3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9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7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8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8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8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0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7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9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4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3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Schrödinger's Cat Explained</a:t>
            </a:r>
            <a:endParaRPr/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Schrödinger's cat is a thought experiment illustrating the paradox of quantum superposition.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 cat is placed in a sealed box with a radioactive source and a poison that will be released if an atom decays.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According to quantum mechanics, the cat is both alive and dead until the box is opened and observed.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act of observation collapses the superposition into a single state.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thought experiment highlights the counterintuitive nature of quantum mechanics.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cat's fate is not determined until the box is opened.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paradox challenges our understanding of reality.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Space Exploration: The Final Frontier</a:t>
            </a:r>
            <a:endParaRPr/>
          </a:p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is the investigation of the universe beyond Earth's atmosphere.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It has advanced our understanding of the cosmos and our place in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has led to many technological advancements.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It inspires and educates people about science and engineering.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 exploration involves high costs and risks.</a:t>
            </a:r>
            <a:endParaRPr/>
          </a:p>
        </p:txBody>
      </p:sp>
      <p:pic>
        <p:nvPicPr>
          <p:cNvPr id="175" name="Google Shape;175;p3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4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Cultural Color Theory</a:t>
            </a:r>
            <a:endParaRPr/>
          </a:p>
        </p:txBody>
      </p:sp>
      <p:sp>
        <p:nvSpPr>
          <p:cNvPr id="718" name="Google Shape;718;p124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Red: Symbolizes good luck in China, but danger in many Western cultures.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White: Represents purity and peace in Western cultures, but mourning in many Eastern cultures.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Yellow: Associated with happiness in Western cultures, but with infidelity in France.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Green: Represents nature and luck in most cultures, but infidelity in China.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Blue: Symbolizes trust and security in Western cultures, but can represent immortality in Eastern cultures.</a:t>
            </a:r>
            <a:endParaRPr/>
          </a:p>
        </p:txBody>
      </p:sp>
      <p:pic>
        <p:nvPicPr>
          <p:cNvPr id="719" name="Google Shape;719;p1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5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Silk Road's Global Impact</a:t>
            </a:r>
            <a:endParaRPr/>
          </a:p>
        </p:txBody>
      </p:sp>
      <p:sp>
        <p:nvSpPr>
          <p:cNvPr id="724" name="Google Shape;724;p125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network of trade routes connecting East and West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Active roughly 2,000 years, from 130 BCE to 1453 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Facilitated exchange of goods, ideas, and culture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Spread of religions, including Buddhism and Christianity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Key to economic and cultural development in many regions</a:t>
            </a:r>
            <a:endParaRPr/>
          </a:p>
        </p:txBody>
      </p:sp>
      <p:pic>
        <p:nvPicPr>
          <p:cNvPr id="725" name="Google Shape;725;p1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Psychology of Fear</a:t>
            </a:r>
            <a:endParaRPr/>
          </a:p>
        </p:txBody>
      </p:sp>
      <p:sp>
        <p:nvSpPr>
          <p:cNvPr id="730" name="Google Shape;730;p12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Fear is an evolutionary response to perceived danger.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Horror movies trigger this response in a controlled environment.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resulting adrenaline rush can be enjoyable for some.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sense of control over the experience also contributes to enjoyment.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enjoy confronting their fears in a safe way.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Others may experience catharsis or release of tension.</a:t>
            </a:r>
            <a:endParaRPr/>
          </a:p>
        </p:txBody>
      </p:sp>
      <p:pic>
        <p:nvPicPr>
          <p:cNvPr id="731" name="Google Shape;731;p1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7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World's Unusual Traditions</a:t>
            </a:r>
            <a:endParaRPr/>
          </a:p>
        </p:txBody>
      </p:sp>
      <p:sp>
        <p:nvSpPr>
          <p:cNvPr id="736" name="Google Shape;736;p12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 Tomatina, Spain: Annual tomato fight celebrating the end of summer.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Cheese Rolling, England: Participants chase a wheel of cheese down a hill.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El Colacho, Spain: Babies are jumped over to cleanse them of original sin.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Monkey Buffet Festival, Thailand: Monkeys are offered a feast to bring luck.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Day of the Dead, Mexico: Celebrates deceased loved ones with food and festivities.</a:t>
            </a:r>
            <a:endParaRPr/>
          </a:p>
        </p:txBody>
      </p:sp>
      <p:pic>
        <p:nvPicPr>
          <p:cNvPr id="737" name="Google Shape;737;p1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Forensic Science and Crime Solving</a:t>
            </a:r>
            <a:endParaRPr/>
          </a:p>
        </p:txBody>
      </p:sp>
      <p:sp>
        <p:nvSpPr>
          <p:cNvPr id="742" name="Google Shape;742;p12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Forensic science applies scientific methods and techniques to investigate crimes.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helps identify criminals, victims, and crime scenes.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Evidence collected can include fingerprints, DNA, blood, and other bodily fluids.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Ballistics and trace evidence also provide valuable clues.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Forensic experts analyze evidence and provide testimony in court.</a:t>
            </a:r>
            <a:endParaRPr/>
          </a:p>
        </p:txBody>
      </p:sp>
      <p:pic>
        <p:nvPicPr>
          <p:cNvPr id="743" name="Google Shape;743;p1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Future of Cities 🏙️</a:t>
            </a:r>
            <a:endParaRPr/>
          </a:p>
        </p:txBody>
      </p:sp>
      <p:sp>
        <p:nvSpPr>
          <p:cNvPr id="748" name="Google Shape;748;p12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Smart Cities: Tech-driven efficiency and sustainability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Urban Greening: Parks and vertical gardens for improved well-being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Sustainable Transport: Reduced emissions with electric and shared vehicles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Resilient Infrastructure: Built to withstand climate change and disasters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Inclusive Development: Affordable housing and equitable access to resources</a:t>
            </a:r>
            <a:endParaRPr/>
          </a:p>
        </p:txBody>
      </p:sp>
      <p:pic>
        <p:nvPicPr>
          <p:cNvPr id="749" name="Google Shape;749;p12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3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Psychology of Love</a:t>
            </a:r>
            <a:endParaRPr/>
          </a:p>
        </p:txBody>
      </p:sp>
      <p:sp>
        <p:nvSpPr>
          <p:cNvPr id="754" name="Google Shape;754;p13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Intimacy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Commitment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Different combinations of these three components result in different types of love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 example, intimacy and passion lead to romantic love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Consummate love is achieved with all three components</a:t>
            </a:r>
            <a:endParaRPr/>
          </a:p>
        </p:txBody>
      </p:sp>
      <p:pic>
        <p:nvPicPr>
          <p:cNvPr id="755" name="Google Shape;755;p13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1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History's Strangest Coincidences</a:t>
            </a:r>
            <a:endParaRPr/>
          </a:p>
        </p:txBody>
      </p:sp>
      <p:sp>
        <p:nvSpPr>
          <p:cNvPr id="760" name="Google Shape;760;p131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"Curse" of the Titanic: A fictional book predicted the Titanic's sinking 14 years before it happened. Luck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Mark Twain and Halley's Comet: Twain was born and died during Halley's Comet appearances. Luck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Lincoln-Kennedy Coincidences: Eerie similarities between the assassinations of two presidents. Luck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Twin Strangers: Two identical strangers met by chance. Just an interesting coincidence</a:t>
            </a:r>
            <a:endParaRPr/>
          </a:p>
        </p:txBody>
      </p:sp>
      <p:pic>
        <p:nvPicPr>
          <p:cNvPr id="761" name="Google Shape;761;p13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2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Cave Paintings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Written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Printing Press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Telegraph and Telephone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Radio and Television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and Social Media</a:t>
            </a:r>
            <a:endParaRPr/>
          </a:p>
        </p:txBody>
      </p:sp>
      <p:sp>
        <p:nvSpPr>
          <p:cNvPr id="766" name="Google Shape;766;p132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Communication 🗣️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Medical Miracles</a:t>
            </a:r>
            <a:endParaRPr/>
          </a:p>
        </p:txBody>
      </p:sp>
      <p:sp>
        <p:nvSpPr>
          <p:cNvPr id="771" name="Google Shape;771;p13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Face Transplants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3-D Printed Organs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Limbs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Nerve Regeneration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Stem Cell Therapy</a:t>
            </a:r>
            <a:endParaRPr/>
          </a:p>
        </p:txBody>
      </p:sp>
      <p:pic>
        <p:nvPicPr>
          <p:cNvPr id="772" name="Google Shape;772;p13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Technologies: Disrupting the Status Quo</a:t>
            </a:r>
            <a:endParaRPr/>
          </a:p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Intelligence (AI) and Machine Learning (ML)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Quantum Computing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Blockchain Technology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of Things (IoT)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3D Printing and Additive Manufacturing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Editing and Biotechnology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Renewable Energy and Sustainability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4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of Productivity</a:t>
            </a:r>
            <a:endParaRPr/>
          </a:p>
        </p:txBody>
      </p:sp>
      <p:sp>
        <p:nvSpPr>
          <p:cNvPr id="777" name="Google Shape;777;p134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Science of 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Pomodoro Technique - 25 min work, 5 min break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Task Prioritization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Eisenhower Box - Urgent/Important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Goal Setting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SMART Goals - Specific, Measurable, Achievable, Relevant, Time-Bound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5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Impact of Music</a:t>
            </a:r>
            <a:endParaRPr/>
          </a:p>
        </p:txBody>
      </p:sp>
      <p:sp>
        <p:nvSpPr>
          <p:cNvPr id="782" name="Google Shape;782;p135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activates many areas of the brain simultaneously.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triggers the release of dopamine, creating positive emotions.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therapy can help with memory, cognitive function, and mental health.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types of music evoke different emotions and brain responses.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can influence mood, reduce stress, and improve overall well-being.</a:t>
            </a:r>
            <a:endParaRPr/>
          </a:p>
        </p:txBody>
      </p:sp>
      <p:pic>
        <p:nvPicPr>
          <p:cNvPr id="783" name="Google Shape;783;p13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6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Martial Arts: Origins and Evolution</a:t>
            </a:r>
            <a:endParaRPr/>
          </a:p>
        </p:txBody>
      </p:sp>
      <p:sp>
        <p:nvSpPr>
          <p:cNvPr id="788" name="Google Shape;788;p136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Developed over centuries for self-defense, military training, and spiritual development.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origins in various cultures worldwide: China, India, Greece, Egypt.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Influenced by warfare, philosophy, and religion.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Evolved into diverse styles with unique techniques, philosophies, and focuses.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martial arts practiced for self-defense, fitness, and competition.</a:t>
            </a:r>
            <a:endParaRPr/>
          </a:p>
        </p:txBody>
      </p:sp>
      <p:pic>
        <p:nvPicPr>
          <p:cNvPr id="789" name="Google Shape;789;p13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7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Nose Knows: Smell and Memory</a:t>
            </a:r>
            <a:endParaRPr/>
          </a:p>
        </p:txBody>
      </p:sp>
      <p:sp>
        <p:nvSpPr>
          <p:cNvPr id="794" name="Google Shape;794;p13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olfactory bulb is directly connected to the amygdala and hippocampus, which are responsible for emotional processing and memory.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Smells can evoke strong emotional responses and vivid memories, often from childhood.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is due to the way the brain processes and stores sensory information related to smell.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Certain scents can trigger nostalgia, positive or negative emotions, and even PTSD.</a:t>
            </a:r>
            <a:endParaRPr/>
          </a:p>
        </p:txBody>
      </p:sp>
      <p:pic>
        <p:nvPicPr>
          <p:cNvPr id="795" name="Google Shape;795;p13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Self-Driving Cars: Past, Present, and Future</a:t>
            </a:r>
            <a:endParaRPr/>
          </a:p>
        </p:txBody>
      </p:sp>
      <p:sp>
        <p:nvSpPr>
          <p:cNvPr id="800" name="Google Shape;800;p13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20th century: First attempts at automated vehicles.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1980s: Autonomous navigation research begins.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21st century: Major advancements in AI and sensor technology.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Current: Self-driving cars are being tested in limited areas.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Future: Widespread adoption with improved safety and efficiency.</a:t>
            </a:r>
            <a:endParaRPr/>
          </a:p>
        </p:txBody>
      </p:sp>
      <p:pic>
        <p:nvPicPr>
          <p:cNvPr id="801" name="Google Shape;801;p13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Animal Camouflage</a:t>
            </a:r>
            <a:endParaRPr/>
          </a:p>
        </p:txBody>
      </p:sp>
      <p:sp>
        <p:nvSpPr>
          <p:cNvPr id="806" name="Google Shape;806;p13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Camouflage: Allows animals to blend in with their surroundings.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for both predation and protection.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Methods: Color matching, disruptive coloration, self-decoration.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Chameleons change colors, tigers have stripes to blend in with tall grass, octopi use ink to obscure themselves</a:t>
            </a:r>
            <a:endParaRPr/>
          </a:p>
        </p:txBody>
      </p:sp>
      <p:pic>
        <p:nvPicPr>
          <p:cNvPr id="807" name="Google Shape;807;p13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40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Unsolved Ancient Mysteries</a:t>
            </a:r>
            <a:endParaRPr/>
          </a:p>
        </p:txBody>
      </p:sp>
      <p:sp>
        <p:nvSpPr>
          <p:cNvPr id="812" name="Google Shape;812;p140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Antikythera Mechanism: Ancient Greek astronomical calculator.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Voynich Manuscript: Undeciphered medieval text.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Baghdad Battery: Ancient Mesopotamian battery?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Saqqara Bird: Ancient Egyptian wooden bird model - could it have flown?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Nazca Lines: Ancient Peruvian geoglyphs of unknown purpose.</a:t>
            </a:r>
            <a:endParaRPr/>
          </a:p>
        </p:txBody>
      </p:sp>
      <p:pic>
        <p:nvPicPr>
          <p:cNvPr id="813" name="Google Shape;813;p14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4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Greek Mythology's Modern Impact</a:t>
            </a:r>
            <a:endParaRPr/>
          </a:p>
        </p:txBody>
      </p:sp>
      <p:sp>
        <p:nvSpPr>
          <p:cNvPr id="818" name="Google Shape;818;p14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Inspiration for character archetypes (e.g. the hero, the wise mentor, the trickster)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Source of symbolic and allegorical themes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Plots and storylines (e.g. epic journeys and quests)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Names for companies and products (e.g. Nike, Pandora, Hermes)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Allusions in literature, film and advertising</a:t>
            </a:r>
            <a:endParaRPr/>
          </a:p>
        </p:txBody>
      </p:sp>
      <p:pic>
        <p:nvPicPr>
          <p:cNvPr id="819" name="Google Shape;819;p14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4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Lucid Dreaming 101</a:t>
            </a:r>
            <a:endParaRPr/>
          </a:p>
        </p:txBody>
      </p:sp>
      <p:sp>
        <p:nvSpPr>
          <p:cNvPr id="824" name="Google Shape;824;p14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Lucid Dreaming: Awareness of dreaming while dreaming.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Reality Testing: Regularly question reality while awake to increase awareness during dreams.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 Journaling: Track dreams to identify recurring themes and improve dream recall.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Wake Back to Bed (WBTB): Wake up after 5-6 hours of sleep, stay awake briefly, then go back to sleep.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Mnemonic Induction of Lucid Dreams (MILD): Repeat a mantra before sleep, affirming you'll recognize you're dreaming.</a:t>
            </a:r>
            <a:endParaRPr/>
          </a:p>
        </p:txBody>
      </p:sp>
      <p:pic>
        <p:nvPicPr>
          <p:cNvPr id="825" name="Google Shape;825;p14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43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Economic Impact of Tourism</a:t>
            </a:r>
            <a:endParaRPr/>
          </a:p>
        </p:txBody>
      </p:sp>
      <p:sp>
        <p:nvSpPr>
          <p:cNvPr id="830" name="Google Shape;830;p143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Tourism boosts local economies through job creation and increased revenue.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demand for local goods, services, and infrastructure development.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Popular destinations can become overly reliant on tourism revenue.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Economic downturns and external events (e.g. pandemics) can severely impact tourism-dependent economies.</a:t>
            </a:r>
            <a:endParaRPr/>
          </a:p>
        </p:txBody>
      </p:sp>
      <p:pic>
        <p:nvPicPr>
          <p:cNvPr id="831" name="Google Shape;831;p14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Climate Change Effects: A Global Concern</a:t>
            </a:r>
            <a:endParaRPr/>
          </a:p>
        </p:txBody>
      </p:sp>
      <p:sp>
        <p:nvSpPr>
          <p:cNvPr id="185" name="Google Shape;185;p3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Rising temperatures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Extreme weather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Sea level rise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Changes in ecosystems and biodiversity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Ocean acidification</a:t>
            </a:r>
            <a:endParaRPr/>
          </a:p>
        </p:txBody>
      </p:sp>
      <p:pic>
        <p:nvPicPr>
          <p:cNvPr id="186" name="Google Shape;186;p3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4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Benefits of Laughter</a:t>
            </a:r>
            <a:endParaRPr/>
          </a:p>
        </p:txBody>
      </p:sp>
      <p:sp>
        <p:nvSpPr>
          <p:cNvPr id="836" name="Google Shape;836;p14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Reduces stress hormones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Boosts immunity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Decreases pain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Improves mood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Promotes social bonding</a:t>
            </a:r>
            <a:endParaRPr/>
          </a:p>
        </p:txBody>
      </p:sp>
      <p:pic>
        <p:nvPicPr>
          <p:cNvPr id="837" name="Google Shape;837;p14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4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Evolution of Accents 🗣️</a:t>
            </a:r>
            <a:endParaRPr/>
          </a:p>
        </p:txBody>
      </p:sp>
      <p:sp>
        <p:nvSpPr>
          <p:cNvPr id="842" name="Google Shape;842;p14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Accents are developed due to geographical and social factors.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We pick up speech patterns and pronunciation from those around us.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Accents can change due to migration, media exposure, and social mobility.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Young people are more likely to adopt new speech patterns.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Accents are constantly evolving and can be markers of identity.</a:t>
            </a:r>
            <a:endParaRPr/>
          </a:p>
        </p:txBody>
      </p:sp>
      <p:pic>
        <p:nvPicPr>
          <p:cNvPr id="843" name="Google Shape;843;p14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6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Extraterrestrial Civilizations 👽</a:t>
            </a:r>
            <a:endParaRPr/>
          </a:p>
        </p:txBody>
      </p:sp>
      <p:sp>
        <p:nvSpPr>
          <p:cNvPr id="848" name="Google Shape;848;p14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Hypothetical existence of advanced societies beyond Earth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 probability due to vast number of planets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Search focuses on habitable zones with potential for liquid water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SETI (Search for Extraterrestrial Intelligence) uses radio telescopes to listen for signals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vast distances and potential for misinterpretation</a:t>
            </a:r>
            <a:endParaRPr/>
          </a:p>
        </p:txBody>
      </p:sp>
      <p:pic>
        <p:nvPicPr>
          <p:cNvPr id="849" name="Google Shape;849;p14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7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Animal Mating Rituals 짝짓기</a:t>
            </a:r>
            <a:endParaRPr/>
          </a:p>
        </p:txBody>
      </p:sp>
      <p:sp>
        <p:nvSpPr>
          <p:cNvPr id="854" name="Google Shape;854;p147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Competition for mates can lead to elaborate displays.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displays can include dances, vocalizations, and physical combat.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animals offer gifts to potential mates to win them over.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Mating rituals help ensure successful reproduction.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also help to maintain genetic diversity within a species.</a:t>
            </a:r>
            <a:endParaRPr/>
          </a:p>
        </p:txBody>
      </p:sp>
      <p:pic>
        <p:nvPicPr>
          <p:cNvPr id="855" name="Google Shape;855;p14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Unusual Animal Abilities</a:t>
            </a:r>
            <a:endParaRPr/>
          </a:p>
        </p:txBody>
      </p:sp>
      <p:sp>
        <p:nvSpPr>
          <p:cNvPr id="860" name="Google Shape;860;p14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Pistol Shrimp: Creates a sonic blast with its claw.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Platypus: Senses electricity underwater.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Wood Frog: Freezes solid during winter.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Axolotl: Regenerates lost limbs.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Mimic Octopus: Impersonates other animals.</a:t>
            </a:r>
            <a:endParaRPr/>
          </a:p>
        </p:txBody>
      </p:sp>
      <p:pic>
        <p:nvPicPr>
          <p:cNvPr id="861" name="Google Shape;861;p14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4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of Happiness</a:t>
            </a:r>
            <a:endParaRPr/>
          </a:p>
        </p:txBody>
      </p:sp>
      <p:sp>
        <p:nvSpPr>
          <p:cNvPr id="866" name="Google Shape;866;p14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Happiness involves social, psychological and biological factors.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factors include strong relationships and community.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Psychological factors include positive emotions and life satisfaction.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Biological factors include genetics and brain chemistry.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Activities like mindfulness and gratitude can boost happiness.</a:t>
            </a:r>
            <a:endParaRPr/>
          </a:p>
        </p:txBody>
      </p:sp>
      <p:pic>
        <p:nvPicPr>
          <p:cNvPr id="867" name="Google Shape;867;p14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50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cryptography: Used simple ciphers like Caesar cipher (shifting letters).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Medieval cryptography: More complex ciphers developed, but still breakable.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Enigma machine: Used in WWII, complex encryption, cracked by Allied forces.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cryptography: Uses advanced algorithms and computers for encryption.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Cybersecurity: Protects data from unauthorized access using cryptography.</a:t>
            </a:r>
            <a:endParaRPr/>
          </a:p>
        </p:txBody>
      </p:sp>
      <p:sp>
        <p:nvSpPr>
          <p:cNvPr id="872" name="Google Shape;872;p150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Cryptography: Ancient Art to Modern Science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5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Space Race: Past and Future</a:t>
            </a:r>
            <a:endParaRPr/>
          </a:p>
        </p:txBody>
      </p:sp>
      <p:sp>
        <p:nvSpPr>
          <p:cNvPr id="877" name="Google Shape;877;p15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1957: Sputnik 1 launched, first artificial satellite.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1961: Yuri Gagarin, first human in space.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1969: Apollo 11, first humans on the Moon.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1998: International Space Station construction begins.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2020s: Focus shifts to Mars exploration.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Future: Establish sustainable human presence on Mars.</a:t>
            </a:r>
            <a:endParaRPr/>
          </a:p>
        </p:txBody>
      </p:sp>
      <p:pic>
        <p:nvPicPr>
          <p:cNvPr id="878" name="Google Shape;878;p15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52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Artificial Intelligence Ethics 🤖</a:t>
            </a:r>
            <a:endParaRPr/>
          </a:p>
        </p:txBody>
      </p:sp>
      <p:sp>
        <p:nvSpPr>
          <p:cNvPr id="883" name="Google Shape;883;p152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Bias and Discrimination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Job Displacement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Privacy and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Autonomous Weapons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Responsibility and Accountability</a:t>
            </a:r>
            <a:endParaRPr/>
          </a:p>
        </p:txBody>
      </p:sp>
      <p:pic>
        <p:nvPicPr>
          <p:cNvPr id="884" name="Google Shape;884;p15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Ancient Medical Practices</a:t>
            </a:r>
            <a:endParaRPr/>
          </a:p>
        </p:txBody>
      </p:sp>
      <p:sp>
        <p:nvSpPr>
          <p:cNvPr id="889" name="Google Shape;889;p153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Egypt: Extensive use of herbs and plants for medicine.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Greece: Humoral theory - balance of 4 humors.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India: Ayurveda - holistic healing system, focus on balance.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China: Acupuncture, herbal remedies, and Qi energy.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Rome: Galen's medical teachings influenced Western medicine for centuries.</a:t>
            </a:r>
            <a:endParaRPr/>
          </a:p>
        </p:txBody>
      </p:sp>
      <p:pic>
        <p:nvPicPr>
          <p:cNvPr id="890" name="Google Shape;890;p15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Ancient Civilizations: A Brief Overview</a:t>
            </a:r>
            <a:endParaRPr/>
          </a:p>
        </p:txBody>
      </p:sp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Mesopotamia: Tigris-Euphrates river system, cuneiform writing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Egypt: Nile River Valley, hieroglyphic writing, pyramids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Indus Valley: Advanced urban planning, undeciphered 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China: Yellow River, early writing systems, dynastic rule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Maya: Mesoamerica, complex calendar, hieroglyphic writing</a:t>
            </a:r>
            <a:endParaRPr/>
          </a:p>
        </p:txBody>
      </p:sp>
      <p:pic>
        <p:nvPicPr>
          <p:cNvPr id="192" name="Google Shape;192;p3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5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Language 🗣️</a:t>
            </a:r>
            <a:endParaRPr/>
          </a:p>
        </p:txBody>
      </p:sp>
      <p:sp>
        <p:nvSpPr>
          <p:cNvPr id="895" name="Google Shape;895;p15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 in primate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Development of symbolic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Emergence of grammar and syntax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Writing systems and literacy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Language's role in cultural evolution</a:t>
            </a:r>
            <a:endParaRPr/>
          </a:p>
        </p:txBody>
      </p:sp>
      <p:pic>
        <p:nvPicPr>
          <p:cNvPr id="896" name="Google Shape;896;p15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5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Art of Origami</a:t>
            </a:r>
            <a:endParaRPr/>
          </a:p>
        </p:txBody>
      </p:sp>
      <p:sp>
        <p:nvSpPr>
          <p:cNvPr id="901" name="Google Shape;901;p15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art of paper folding, from ori (folding) and kami (paper).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Started in 17th century Japan, spread worldwide in mid-1900s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Uses a specific set of folds to create intricate designs.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cutting or gluing allowed.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Paper cranes symbolize peace and healing</a:t>
            </a:r>
            <a:endParaRPr/>
          </a:p>
        </p:txBody>
      </p:sp>
      <p:pic>
        <p:nvPicPr>
          <p:cNvPr id="902" name="Google Shape;902;p15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Money 💰</a:t>
            </a:r>
            <a:endParaRPr/>
          </a:p>
        </p:txBody>
      </p:sp>
      <p:sp>
        <p:nvSpPr>
          <p:cNvPr id="907" name="Google Shape;907;p15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Barter: Direct exchange of goods and services.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Commodity Money: Objects with intrinsic value (e.g., gold, shells).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Fiat Money: Government-issued currency, no intrinsic value.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Digital Currency: Electronic money, includes cryptocurrencies.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Central Bank Digital Currencies (CBDCs): Digital currency issued by central banks.</a:t>
            </a:r>
            <a:endParaRPr/>
          </a:p>
        </p:txBody>
      </p:sp>
      <p:pic>
        <p:nvPicPr>
          <p:cNvPr id="908" name="Google Shape;908;p15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5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Psychology Behind Consumer Choices</a:t>
            </a:r>
            <a:endParaRPr/>
          </a:p>
        </p:txBody>
      </p:sp>
      <p:sp>
        <p:nvSpPr>
          <p:cNvPr id="913" name="Google Shape;913;p15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Colors, sounds, and imagery are used to appeal to our senses.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Nostalgia and storytelling create an emotional connection and influence our perception of the brand.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proof and celebrity endorsements leverage authority and influence.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Scarcity and urgency create a sense of FOMO (fear of missing out).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Repetition and consistency build brand recognition and trust.</a:t>
            </a:r>
            <a:endParaRPr/>
          </a:p>
        </p:txBody>
      </p:sp>
      <p:pic>
        <p:nvPicPr>
          <p:cNvPr id="914" name="Google Shape;914;p15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8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Wonders of the World 🌎</a:t>
            </a:r>
            <a:endParaRPr/>
          </a:p>
        </p:txBody>
      </p:sp>
      <p:sp>
        <p:nvSpPr>
          <p:cNvPr id="919" name="Google Shape;919;p158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Great Blue Hole, Belize: Giant marine sinkhole formed during ice ages.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Eye of the Sahara, Mauritania: Eroded dome-shaped structure with concentric rings.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Giant's Causeway, Northern Ireland: 40,000 interlocking basalt columns from volcanic activity.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Pamukkale, Turkey: Terraces of carbonate minerals from hot springs.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Chocolate Hills, Philippines: 1,268 cone-shaped hills formed by limestone erosion.</a:t>
            </a:r>
            <a:endParaRPr/>
          </a:p>
        </p:txBody>
      </p:sp>
      <p:pic>
        <p:nvPicPr>
          <p:cNvPr id="920" name="Google Shape;920;p15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9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Psychology of Humor 🎭</a:t>
            </a:r>
            <a:endParaRPr/>
          </a:p>
        </p:txBody>
      </p:sp>
      <p:sp>
        <p:nvSpPr>
          <p:cNvPr id="925" name="Google Shape;925;p159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Humor often involves incongruity, surprise, and a violation of expectations.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triggers the release of endorphins, promoting a sense of well-being.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Humor can be used to cope with difficult situations and reduce stress.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benefits include strengthening bonds, diffusing conflict, and increasing social cohesion.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Humor styles vary across cultures and individuals.</a:t>
            </a:r>
            <a:endParaRPr/>
          </a:p>
        </p:txBody>
      </p:sp>
      <p:pic>
        <p:nvPicPr>
          <p:cNvPr id="926" name="Google Shape;926;p15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60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Streaming Revolution</a:t>
            </a:r>
            <a:endParaRPr/>
          </a:p>
        </p:txBody>
      </p:sp>
      <p:sp>
        <p:nvSpPr>
          <p:cNvPr id="931" name="Google Shape;931;p160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 of streaming services has disrupted traditional media (TV, movies, music).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Streaming offers on-demand content, personalized recommendations, and accessibility.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Traditional media faces declining viewership, impacting revenue and content creation.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Streaming services invest in original content, attracting talent and audiences.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shift towards streaming has impacted the way media is consumed and produced.</a:t>
            </a:r>
            <a:endParaRPr/>
          </a:p>
        </p:txBody>
      </p:sp>
      <p:pic>
        <p:nvPicPr>
          <p:cNvPr id="932" name="Google Shape;932;p16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61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of Habits</a:t>
            </a:r>
            <a:endParaRPr/>
          </a:p>
        </p:txBody>
      </p:sp>
      <p:sp>
        <p:nvSpPr>
          <p:cNvPr id="937" name="Google Shape;937;p161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Cue: triggers the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Craving: desire for the reward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Response: the action or habit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Reward: positive reinforcement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 break a habit, disrupt the cycle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Identify your triggers and cravings.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Replace the bad habit with a positive one.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6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Ancient Astronomy 🔭💫</a:t>
            </a:r>
            <a:endParaRPr/>
          </a:p>
        </p:txBody>
      </p:sp>
      <p:sp>
        <p:nvSpPr>
          <p:cNvPr id="942" name="Google Shape;942;p16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civilizations observed and tracked celestial objects.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used this knowledge to create calendars, predict seasons, and navigate.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Structures like Stonehenge and the Pyramids may have astronomical alignments.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astronomers made significant contributions to our understanding of the cosmos.</a:t>
            </a:r>
            <a:endParaRPr/>
          </a:p>
        </p:txBody>
      </p:sp>
      <p:pic>
        <p:nvPicPr>
          <p:cNvPr id="943" name="Google Shape;943;p16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3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Animal Senses</a:t>
            </a:r>
            <a:endParaRPr/>
          </a:p>
        </p:txBody>
      </p:sp>
      <p:sp>
        <p:nvSpPr>
          <p:cNvPr id="948" name="Google Shape;948;p163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Sight: Many birds see a wider spectrum of colors than humans.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Smell: Sharks can detect blood from miles away.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Hearing: Bats use echolocation to navigate and find prey.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Taste: Butterflies taste with their feet.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Touch: Spiders use vibrations to sense prey in their webs.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Electroreception: Some fish sense electrical fields in the water.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Magnetoreception: Birds navigate using Earth's magnetic field.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Medical Advancements</a:t>
            </a:r>
            <a:endParaRPr/>
          </a:p>
        </p:txBody>
      </p:sp>
      <p:sp>
        <p:nvSpPr>
          <p:cNvPr id="197" name="Google Shape;197;p38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Vaccines and Immunization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Antibiotics and Antivirals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Imaging and Diagnostics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Surgical Techniques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Organ Transplantation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Prosthetics and Medical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Therapy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6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Flight</a:t>
            </a:r>
            <a:endParaRPr/>
          </a:p>
        </p:txBody>
      </p:sp>
      <p:sp>
        <p:nvSpPr>
          <p:cNvPr id="953" name="Google Shape;953;p16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Ornithopters: Inspired by birds and insects, flapping wings to achieve lift.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Gliders: Utilize air currents and lift to soar, controlled flight without an engine.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Hot Air Balloons: Buoyancy from heated air enables flight, limited control.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Powered Airplanes: Internal combustion engines and propellers revolutionized air travel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Aviation: Jet engines and advanced materials enable faster, higher, and farther flights</a:t>
            </a:r>
            <a:endParaRPr/>
          </a:p>
        </p:txBody>
      </p:sp>
      <p:pic>
        <p:nvPicPr>
          <p:cNvPr id="954" name="Google Shape;954;p16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5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Technology</a:t>
            </a:r>
            <a:endParaRPr/>
          </a:p>
        </p:txBody>
      </p:sp>
      <p:sp>
        <p:nvSpPr>
          <p:cNvPr id="959" name="Google Shape;959;p165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Stone Age - Simple tools and weapons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Bronze Age - Metal tools and weapons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Iron Age - Stronger weapons and armor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Industrial Revolution - Steam power, mass production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Information Age - Computers and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Future - AI, robotics, and space exploration</a:t>
            </a:r>
            <a:endParaRPr/>
          </a:p>
        </p:txBody>
      </p:sp>
      <p:pic>
        <p:nvPicPr>
          <p:cNvPr id="960" name="Google Shape;960;p16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66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Music Genres 🎶</a:t>
            </a:r>
            <a:endParaRPr/>
          </a:p>
        </p:txBody>
      </p:sp>
      <p:sp>
        <p:nvSpPr>
          <p:cNvPr id="965" name="Google Shape;965;p16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Music (before 1500): Religious, folk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Baroque (1600-1750): Classical, opera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Classical (1750-1820): Symphony, sonata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Romantic (1820-1900): Expressive, emotional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Century (1900-2000): Jazz, blues, rock, pop, electronic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21st Century (2000-Present): Hip hop, EDM, indie, K-Pop</a:t>
            </a:r>
            <a:endParaRPr/>
          </a:p>
        </p:txBody>
      </p:sp>
      <p:pic>
        <p:nvPicPr>
          <p:cNvPr id="966" name="Google Shape;966;p16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67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Alphabets</a:t>
            </a:r>
            <a:endParaRPr/>
          </a:p>
        </p:txBody>
      </p:sp>
      <p:sp>
        <p:nvSpPr>
          <p:cNvPr id="971" name="Google Shape;971;p167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Writing: Pictograms and Ideograms represented objects and ideas.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Sumerian Cuneiform: Developed from pictographs into a system of wedge-shaped marks.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Egyptian Hieroglyphs: Combined logographic, syllabic and alphabetic elements.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Phoenician Alphabet: First widely used alphabet, representing consonant sounds.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Greek Alphabet: Adapted from Phoenician, added vowels.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Latin Alphabet: Evolved from Greek, basis for many modern alphabets.</a:t>
            </a:r>
            <a:endParaRPr/>
          </a:p>
        </p:txBody>
      </p:sp>
      <p:pic>
        <p:nvPicPr>
          <p:cNvPr id="972" name="Google Shape;972;p16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68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Hypnosis: Myths vs. Reality</a:t>
            </a:r>
            <a:endParaRPr/>
          </a:p>
        </p:txBody>
      </p:sp>
      <p:sp>
        <p:nvSpPr>
          <p:cNvPr id="977" name="Google Shape;977;p168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Hypnosis is a state of focused attention and concentration.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Fact: You cannot be hypnotized against your will.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Myth: Hypnosis can cause you to do things against your morals.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Myth: Hypnotists have complete control over you.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Fact: Hypnosis may help with pain management and anxiety.</a:t>
            </a:r>
            <a:endParaRPr/>
          </a:p>
        </p:txBody>
      </p:sp>
      <p:pic>
        <p:nvPicPr>
          <p:cNvPr id="978" name="Google Shape;978;p16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Ancient Timekeeping</a:t>
            </a:r>
            <a:endParaRPr/>
          </a:p>
        </p:txBody>
      </p:sp>
      <p:sp>
        <p:nvSpPr>
          <p:cNvPr id="983" name="Google Shape;983;p16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Sundials: Tracked the sun's position to tell the time of day.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Water Clocks: Measured time by the flow of water from one container to another.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Sand Timers: Measured a specific duration of time with sand falling through a narrow opening.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Astronomical Observations: Tracked celestial bodies to predict seasons and events.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Candles &amp; Incense: Marked time with consistent burn rates.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Obelisks: Shadows cast helped measure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Water clocks were used in Egypt as far back as 1500 BC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7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Tornado Formation 🌪️</a:t>
            </a:r>
            <a:endParaRPr/>
          </a:p>
        </p:txBody>
      </p:sp>
      <p:sp>
        <p:nvSpPr>
          <p:cNvPr id="988" name="Google Shape;988;p17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Tornadoes are violently rotating columns of air that extend from a thunderstorm to the ground.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Warm, moist air collides with cold, dry air creating instability.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Wind shear creates a rotating effect.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Updraft lifts the rotating air vertically, forming a funnel cloud.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Funnel cloud touches the ground, becoming a tornado.</a:t>
            </a:r>
            <a:endParaRPr/>
          </a:p>
        </p:txBody>
      </p:sp>
      <p:pic>
        <p:nvPicPr>
          <p:cNvPr id="989" name="Google Shape;989;p17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7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Tea: A Global History ☕️</a:t>
            </a:r>
            <a:endParaRPr/>
          </a:p>
        </p:txBody>
      </p:sp>
      <p:sp>
        <p:nvSpPr>
          <p:cNvPr id="994" name="Google Shape;994;p17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Originated 5,000 years ago, medicinal and then social beverage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Introduced in 12th century, tea ceremony reflects Zen Buddhism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British established tea plantations in 1800s, now major producer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Britain: Tea arrived in 17th century, became national beverage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USA: Boston Tea Party (1773) key event leading to American Revolution</a:t>
            </a:r>
            <a:endParaRPr/>
          </a:p>
        </p:txBody>
      </p:sp>
      <p:pic>
        <p:nvPicPr>
          <p:cNvPr id="995" name="Google Shape;995;p17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7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Power of Pets 🐶🐱</a:t>
            </a:r>
            <a:endParaRPr/>
          </a:p>
        </p:txBody>
      </p:sp>
      <p:sp>
        <p:nvSpPr>
          <p:cNvPr id="1000" name="Google Shape;1000;p17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Pets can reduce stress, anxiety, and depression.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can ease loneliness by providing companionship.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Pets encourage exercise and time outdoors.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 opportunities for socialization.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Having a pet can give purpose and routine.</a:t>
            </a:r>
            <a:endParaRPr/>
          </a:p>
        </p:txBody>
      </p:sp>
      <p:pic>
        <p:nvPicPr>
          <p:cNvPr id="1001" name="Google Shape;1001;p17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7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Writing ✍️ 📖</a:t>
            </a:r>
            <a:endParaRPr/>
          </a:p>
        </p:txBody>
      </p:sp>
      <p:sp>
        <p:nvSpPr>
          <p:cNvPr id="1006" name="Google Shape;1006;p17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Pictograms: Symbols representing objects, earliest form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Ideograms: Symbols representing abstract ideas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Logographic: Symbols representing words or morphemes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Syllabic: Symbols representing syllables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Alphabetic: Symbols representing individual sounds</a:t>
            </a:r>
            <a:endParaRPr/>
          </a:p>
        </p:txBody>
      </p:sp>
      <p:pic>
        <p:nvPicPr>
          <p:cNvPr id="1007" name="Google Shape;1007;p17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Fermi Paradox: The Great Silence</a:t>
            </a:r>
            <a:endParaRPr/>
          </a:p>
        </p:txBody>
      </p:sp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Fermi Paradox is the contradiction between the high probability of extraterrestrial life and the lack of evidence for it.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universe is vast and old, with billions of potentially habitable planets.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With such high probability, where is everybody?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paradox has sparked numerous hypotheses and scientific inquiries.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lack of a definitive answer makes it one of science's greatest unsolved mysteries.</a:t>
            </a:r>
            <a:endParaRPr/>
          </a:p>
        </p:txBody>
      </p:sp>
      <p:pic>
        <p:nvPicPr>
          <p:cNvPr id="203" name="Google Shape;203;p3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4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History's Strangest Coincidences</a:t>
            </a:r>
            <a:endParaRPr/>
          </a:p>
        </p:txBody>
      </p:sp>
      <p:sp>
        <p:nvSpPr>
          <p:cNvPr id="1012" name="Google Shape;1012;p174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"Curse" of the Titanic: Fictional book predicted the Titanic's sinking 14 years before it happened. Luck?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Mark Twain and Halley's Comet: Born and died during Halley's Comet appearances. Luck?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Lincoln-Kennedy Coincidences: Eerie similarities between the assassinations of two presidents. Luck?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Twin Strangers: Two identical strangers met by chance. Just an interesting coincidence?</a:t>
            </a:r>
            <a:endParaRPr/>
          </a:p>
        </p:txBody>
      </p:sp>
      <p:pic>
        <p:nvPicPr>
          <p:cNvPr id="1013" name="Google Shape;1013;p17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5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Psychology of Motivation</a:t>
            </a:r>
            <a:endParaRPr/>
          </a:p>
        </p:txBody>
      </p:sp>
      <p:sp>
        <p:nvSpPr>
          <p:cNvPr id="1018" name="Google Shape;1018;p175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Motivation: Driven by desire to achieve goals and fueled by positive reinforcement.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Intrinsic Motivation: Comes from within, driven by personal satisfaction.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Extrinsic Motivation: Comes from external factors like rewards.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Productivity: Requires consistent effort and effective strategies.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Goal Setting: Break tasks down into smaller, achievable goals.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Management: Prioritize tasks and avoid procrastination.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Positive Reinforcement: Reward accomplishments to maintain motivation.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Timekeeping 🕰️</a:t>
            </a:r>
            <a:endParaRPr/>
          </a:p>
        </p:txBody>
      </p:sp>
      <p:sp>
        <p:nvSpPr>
          <p:cNvPr id="1023" name="Google Shape;1023;p17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humans: Observed natural cycles (sun, moon, seasons).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Sundials: Tracked sun's shadow for daytime hours.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Water clocks: Measured flow of water to mark time.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Hourglasses: Used sand to measure set durations.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Mechanical clocks: Revolutionized timekeeping with gears and pendulums.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Atomic clocks: Most accurate, based on atomic vibrations.</a:t>
            </a:r>
            <a:endParaRPr/>
          </a:p>
        </p:txBody>
      </p:sp>
      <p:pic>
        <p:nvPicPr>
          <p:cNvPr id="1024" name="Google Shape;1024;p17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7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Evolution of Human Diets</a:t>
            </a:r>
            <a:endParaRPr/>
          </a:p>
        </p:txBody>
      </p:sp>
      <p:sp>
        <p:nvSpPr>
          <p:cNvPr id="1029" name="Google Shape;1029;p177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Hunter-Gatherer: Hunted animals and gathered plants for sustenance.</a:t>
            </a:r>
            <a:endParaRPr/>
          </a:p>
        </p:txBody>
      </p:sp>
      <p:sp>
        <p:nvSpPr>
          <p:cNvPr id="1030" name="Google Shape;1030;p177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Agricultural Revolution: Cultivation of crops and animal domestication led to more stable food sources.</a:t>
            </a:r>
            <a:endParaRPr/>
          </a:p>
        </p:txBody>
      </p:sp>
      <p:sp>
        <p:nvSpPr>
          <p:cNvPr id="1031" name="Google Shape;1031;p177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Industrial Revolution: Processed foods became more prevalent, leading to changes in nutrient intake.</a:t>
            </a:r>
            <a:endParaRPr/>
          </a:p>
        </p:txBody>
      </p:sp>
      <p:sp>
        <p:nvSpPr>
          <p:cNvPr id="1032" name="Google Shape;1032;p177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Modern Nutrition Trends: Focus on whole foods, plant-based diets, and sustainable agriculture.</a:t>
            </a:r>
            <a:endParaRPr/>
          </a:p>
        </p:txBody>
      </p:sp>
      <p:pic>
        <p:nvPicPr>
          <p:cNvPr id="1033" name="Google Shape;1033;p17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Common Sleep Disorders</a:t>
            </a:r>
            <a:endParaRPr/>
          </a:p>
        </p:txBody>
      </p:sp>
      <p:sp>
        <p:nvSpPr>
          <p:cNvPr id="1038" name="Google Shape;1038;p17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Insomnia - Difficulty falling or staying asleep.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Sleep Apnea - Breathing repeatedly stops and starts during sleep.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Restless Legs Syndrome - Urge to move legs while resting.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Narcolepsy - Excessive daytime sleepiness.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Effects: Daytime fatigue, irritability, impaired concentration, increased health risks.</a:t>
            </a:r>
            <a:endParaRPr/>
          </a:p>
        </p:txBody>
      </p:sp>
      <p:pic>
        <p:nvPicPr>
          <p:cNvPr id="1039" name="Google Shape;1039;p17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Art 🎨</a:t>
            </a:r>
            <a:endParaRPr/>
          </a:p>
        </p:txBody>
      </p:sp>
      <p:sp>
        <p:nvSpPr>
          <p:cNvPr id="1044" name="Google Shape;1044;p17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Prehistoric Art: Cave paintings, sculptures, and carvings.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Art: Egyptian pyramids, Greek statues, Roman mosaics.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Medieval Art: Religious themes, illuminated manuscripts, stained glass.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Renaissance Art: Realism, perspective, humanism.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Art: Abstract, expressionism, diverse styles and mediums.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Contemporary Art: Globalization, digital art, installation art.</a:t>
            </a:r>
            <a:endParaRPr/>
          </a:p>
        </p:txBody>
      </p:sp>
      <p:pic>
        <p:nvPicPr>
          <p:cNvPr id="1045" name="Google Shape;1045;p17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80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Flags: History and Symbolism</a:t>
            </a:r>
            <a:endParaRPr/>
          </a:p>
        </p:txBody>
      </p:sp>
      <p:sp>
        <p:nvSpPr>
          <p:cNvPr id="1050" name="Google Shape;1050;p180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National flags symbolize nations, ideals and values.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Flags trace back to ancient civilizations for identification.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Medieval flags represented noble families and military units.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flags emerged with nation-states.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Colors and symbols often reflect history and culture.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Some flags have undergone redesigns to reflect changing values.</a:t>
            </a:r>
            <a:endParaRPr/>
          </a:p>
        </p:txBody>
      </p:sp>
      <p:pic>
        <p:nvPicPr>
          <p:cNvPr id="1051" name="Google Shape;1051;p18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8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Sports ⚽️🏹🏈⚾️🏀 🎾 🥍 🏏 🎯 🎿 🥊 🏂 🥋 🏋️‍♀️ 🚲 🏊‍♀️ 🚣‍♀️ 🏹 🏇 ⛹️‍♀️ ⚽️</a:t>
            </a:r>
            <a:endParaRPr/>
          </a:p>
        </p:txBody>
      </p:sp>
      <p:sp>
        <p:nvSpPr>
          <p:cNvPr id="1056" name="Google Shape;1056;p18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Sports: Organized athletic competitions in ancient civilizations.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Medieval Sports: Jousting, archery, and other combat-oriented activities.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Sports: Increased organization, standardization, and professionalism.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 of Spectator Sports: Larger audiences, media coverage, and commercialization.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Globalization of Sports: International competitions and cultural exchange.</a:t>
            </a:r>
            <a:endParaRPr/>
          </a:p>
        </p:txBody>
      </p:sp>
      <p:pic>
        <p:nvPicPr>
          <p:cNvPr id="1057" name="Google Shape;1057;p18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82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World's Deepest Caves</a:t>
            </a:r>
            <a:endParaRPr/>
          </a:p>
        </p:txBody>
      </p:sp>
      <p:sp>
        <p:nvSpPr>
          <p:cNvPr id="1062" name="Google Shape;1062;p182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Krubera Cave: 2,197 meters (7,208 ft)</a:t>
            </a:r>
            <a:endParaRPr/>
          </a:p>
        </p:txBody>
      </p:sp>
      <p:sp>
        <p:nvSpPr>
          <p:cNvPr id="1063" name="Google Shape;1063;p182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Veryovkina Cave: 2,212 meters (7,257 ft)</a:t>
            </a:r>
            <a:endParaRPr/>
          </a:p>
        </p:txBody>
      </p:sp>
      <p:sp>
        <p:nvSpPr>
          <p:cNvPr id="1064" name="Google Shape;1064;p182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Sarma Cave: 1,830 meters (6,004 ft)</a:t>
            </a:r>
            <a:endParaRPr/>
          </a:p>
        </p:txBody>
      </p:sp>
      <p:sp>
        <p:nvSpPr>
          <p:cNvPr id="1065" name="Google Shape;1065;p182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Discovered by Alexander Kruber, Oleg Parfenov, and Sergio García-Dils de la Vega, respectively</a:t>
            </a:r>
            <a:endParaRPr/>
          </a:p>
        </p:txBody>
      </p:sp>
      <p:pic>
        <p:nvPicPr>
          <p:cNvPr id="1066" name="Google Shape;1066;p18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of Decision-Making</a:t>
            </a:r>
            <a:endParaRPr/>
          </a:p>
        </p:txBody>
      </p:sp>
      <p:sp>
        <p:nvSpPr>
          <p:cNvPr id="1071" name="Google Shape;1071;p18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Humans are not always rational actors.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Cognitive biases influence decision-making.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Emotional factors outweigh logic.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We seek immediate gratification over long-term benefits.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These can lead to irrational choices and poor outcomes.</a:t>
            </a:r>
            <a:endParaRPr/>
          </a:p>
        </p:txBody>
      </p:sp>
      <p:pic>
        <p:nvPicPr>
          <p:cNvPr id="1072" name="Google Shape;1072;p18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Virtual Reality Gaming 🎮</a:t>
            </a:r>
            <a:endParaRPr/>
          </a:p>
        </p:txBody>
      </p:sp>
      <p:sp>
        <p:nvSpPr>
          <p:cNvPr id="208" name="Google Shape;208;p4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Immersive experience where players interact in a 360 digital environment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Headsets track head movements and translate them in the game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a sense of presence and interaction in a virtual world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Provides new level of engagement for gamers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Popular genres include simulation, adventure, and action</a:t>
            </a:r>
            <a:endParaRPr/>
          </a:p>
        </p:txBody>
      </p:sp>
      <p:pic>
        <p:nvPicPr>
          <p:cNvPr id="209" name="Google Shape;209;p4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8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Lie Detectors: Truth or Myth?</a:t>
            </a:r>
            <a:endParaRPr/>
          </a:p>
        </p:txBody>
      </p:sp>
      <p:sp>
        <p:nvSpPr>
          <p:cNvPr id="1077" name="Google Shape;1077;p184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Polygraphs measure physiological changes like heart rate, blood pressure, and skin conductivity.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Assumption: Deception triggers physiological changes.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Results are subjective and influenced by factors like anxiety, medication, and countermeasures.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Accuracy rates are debated, but generally considered unreliable for legal purposes.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Can be useful in investigations but not as conclusive evidence.</a:t>
            </a:r>
            <a:endParaRPr/>
          </a:p>
        </p:txBody>
      </p:sp>
      <p:pic>
        <p:nvPicPr>
          <p:cNvPr id="1078" name="Google Shape;1078;p18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8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Most Expensive Mistakes 💰</a:t>
            </a:r>
            <a:endParaRPr/>
          </a:p>
        </p:txBody>
      </p:sp>
      <p:sp>
        <p:nvSpPr>
          <p:cNvPr id="1083" name="Google Shape;1083;p18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Sinking of the Titanic (1912) - 1,500 Lives Lost, $7.5 Million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Challenger Explosion (1986) - 7 Astronauts Killed, $5.5 Billion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Chernobyl Disaster (1986) - 31 Direct Deaths, $200 Billion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Deepwater Horizon Oil Spill (2010) - 11 Deaths, $65 Billion</a:t>
            </a:r>
            <a:endParaRPr/>
          </a:p>
        </p:txBody>
      </p:sp>
      <p:pic>
        <p:nvPicPr>
          <p:cNvPr id="1084" name="Google Shape;1084;p18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8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of Blushing</a:t>
            </a:r>
            <a:endParaRPr/>
          </a:p>
        </p:txBody>
      </p:sp>
      <p:sp>
        <p:nvSpPr>
          <p:cNvPr id="1089" name="Google Shape;1089;p18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Blushing is an involuntary reaction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Blood vessels in the face dilate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increases blood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Associated with emotions like embarrassment, shame, or shyness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Exact mechanism is unknown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Could be a way of showing submission or remorse</a:t>
            </a:r>
            <a:endParaRPr/>
          </a:p>
        </p:txBody>
      </p:sp>
      <p:pic>
        <p:nvPicPr>
          <p:cNvPr id="1090" name="Google Shape;1090;p18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8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New Year Celebrations Around the World</a:t>
            </a:r>
            <a:endParaRPr/>
          </a:p>
        </p:txBody>
      </p:sp>
      <p:sp>
        <p:nvSpPr>
          <p:cNvPr id="1095" name="Google Shape;1095;p18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Celebrated with feasts, fireworks, and dragon dances.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Temples ring bells 108 times to symbolize the new year.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Varies by region, but often includes colorful decorations and prayers.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Thailand: Celebrated with the Songkran water festival.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United States: Celebrated with parties, countdowns, and fireworks.</a:t>
            </a:r>
            <a:endParaRPr/>
          </a:p>
        </p:txBody>
      </p:sp>
      <p:pic>
        <p:nvPicPr>
          <p:cNvPr id="1096" name="Google Shape;1096;p18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88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Berlin Wall: Rise and Fall</a:t>
            </a:r>
            <a:endParaRPr/>
          </a:p>
        </p:txBody>
      </p:sp>
      <p:sp>
        <p:nvSpPr>
          <p:cNvPr id="1101" name="Google Shape;1101;p18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Construction: Built in 1961 to separate East and West Berlin.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Fall: Fell in 1989, symbolizing the end of the Cold War.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Impact: Reunification of Germany, collapse of Soviet Union, and inspiration for global freedom movements.</a:t>
            </a:r>
            <a:endParaRPr/>
          </a:p>
        </p:txBody>
      </p:sp>
      <p:pic>
        <p:nvPicPr>
          <p:cNvPr id="1102" name="Google Shape;1102;p18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8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Bilingual Brain</a:t>
            </a:r>
            <a:endParaRPr/>
          </a:p>
        </p:txBody>
      </p:sp>
      <p:sp>
        <p:nvSpPr>
          <p:cNvPr id="1107" name="Google Shape;1107;p18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 processing involves multiple brain regions working together.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Broca's area is linked to speech production, Wernicke's to comprehension.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Multilingual brains show greater activity in these areas.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Language learned early is processed similarly to native language.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Later-learned languages may use different brain regions.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Switching between languages activates the brain's control center.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may lead to improved cognitive function and memory!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9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Ancient Navigation Methods</a:t>
            </a:r>
            <a:endParaRPr/>
          </a:p>
        </p:txBody>
      </p:sp>
      <p:sp>
        <p:nvSpPr>
          <p:cNvPr id="1112" name="Google Shape;1112;p19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Celestial Navigation: Used the sun, moon, and stars to determine direction and latitude.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Landmarks and Geography:  Used coastlines, mountains, and rivers to navigate.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Dead Reckoning: Estimated position based on speed, direction, and time traveled.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Ocean Currents and Winds: Observed patterns to navigate across seas.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Polynesian Stick Charts: Maps made of sticks and shells represented islands, waves, and currents.</a:t>
            </a:r>
            <a:endParaRPr/>
          </a:p>
        </p:txBody>
      </p:sp>
      <p:pic>
        <p:nvPicPr>
          <p:cNvPr id="1113" name="Google Shape;1113;p19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91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Bizarre Laws Still on the Books</a:t>
            </a:r>
            <a:endParaRPr/>
          </a:p>
        </p:txBody>
      </p:sp>
      <p:sp>
        <p:nvSpPr>
          <p:cNvPr id="1118" name="Google Shape;1118;p191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chew gum in Singapore.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die in the Houses of Parliament in England.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own only one guinea pig in Switzerland.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Reincarnation without government permission is forbidden in China.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flush the toilet after 10 PM in Switzerland.</a:t>
            </a:r>
            <a:endParaRPr/>
          </a:p>
        </p:txBody>
      </p:sp>
      <p:pic>
        <p:nvPicPr>
          <p:cNvPr id="1119" name="Google Shape;1119;p19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9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Chocolate: From Bean to Bar 🍫</a:t>
            </a:r>
            <a:endParaRPr/>
          </a:p>
        </p:txBody>
      </p:sp>
      <p:sp>
        <p:nvSpPr>
          <p:cNvPr id="1124" name="Google Shape;1124;p19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Dark Chocolate: High cocoa content, low sugar.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Milk Chocolate: Less cocoa, more sugar and milk.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White Chocolate: No cocoa solids, only cocoa butter.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Health Benefits: Antioxidants, improved blood flow, reduced risk of heart disease.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Dark Chocolate Benefits: High flavanols, potential cognitive benefits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Choose High Cocoa Content: Aim for 70% or higher for maximum benefits.</a:t>
            </a:r>
            <a:endParaRPr/>
          </a:p>
        </p:txBody>
      </p:sp>
      <p:pic>
        <p:nvPicPr>
          <p:cNvPr id="1125" name="Google Shape;1125;p19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9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Evolution of Emojis 📱</a:t>
            </a:r>
            <a:endParaRPr/>
          </a:p>
        </p:txBody>
      </p:sp>
      <p:sp>
        <p:nvSpPr>
          <p:cNvPr id="1130" name="Google Shape;1130;p19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1999: Shigetaka Kurita creates the first emojis for a Japanese phone carrier.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2010: Unicode Standard incorporates emojis, enabling global use.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Increased use: Emojis enhance emotional expression and clarity in digital conversations.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Impact: Emojis transcend language barriers and add personality to text.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Evolution: Emojis now include diverse skin tones, genders, and accessibility options.</a:t>
            </a:r>
            <a:endParaRPr/>
          </a:p>
        </p:txBody>
      </p:sp>
      <p:pic>
        <p:nvPicPr>
          <p:cNvPr id="1131" name="Google Shape;1131;p19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Renewable Energy Sources ♻️ ☀️ 💨 💧</a:t>
            </a:r>
            <a:endParaRPr/>
          </a:p>
        </p:txBody>
      </p:sp>
      <p:sp>
        <p:nvSpPr>
          <p:cNvPr id="214" name="Google Shape;214;p41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Solar Power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Wind Power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Hydropower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Geothermal Energy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Biomass Energy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Ocean Energy</a:t>
            </a:r>
            <a:endParaRPr/>
          </a:p>
        </p:txBody>
      </p:sp>
      <p:pic>
        <p:nvPicPr>
          <p:cNvPr id="215" name="Google Shape;215;p4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94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Butterfly Effect 🦋💥</a:t>
            </a:r>
            <a:endParaRPr/>
          </a:p>
        </p:txBody>
      </p:sp>
      <p:sp>
        <p:nvSpPr>
          <p:cNvPr id="1136" name="Google Shape;1136;p194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butterfly effect is the idea that small changes can have large, unpredictable consequences over time.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Based on the idea that a butterfly flapping its wings could eventually cause a typhoon.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 weather, small changes in initial conditions can lead to drastically different outcomes.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makes accurate long-term weather prediction challenging.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 other complex systems, like economics or social networks, the butterfly effect can also be observed.</a:t>
            </a:r>
            <a:endParaRPr/>
          </a:p>
        </p:txBody>
      </p:sp>
      <p:pic>
        <p:nvPicPr>
          <p:cNvPr id="1137" name="Google Shape;1137;p19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95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Famous Unsolved Treasure Mysteries</a:t>
            </a:r>
            <a:endParaRPr/>
          </a:p>
        </p:txBody>
      </p:sp>
      <p:sp>
        <p:nvSpPr>
          <p:cNvPr id="1142" name="Google Shape;1142;p195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Beale Ciphers (1885)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Oak Island Money Pit (1795)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Lima's Lost Treasure ($60 Million)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Lost Fabergé Eggs (1917)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Forrest Fenn's Treasure ($1-3 Million)</a:t>
            </a:r>
            <a:endParaRPr/>
          </a:p>
        </p:txBody>
      </p:sp>
      <p:pic>
        <p:nvPicPr>
          <p:cNvPr id="1143" name="Google Shape;1143;p19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9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Animal Time Perception</a:t>
            </a:r>
            <a:endParaRPr/>
          </a:p>
        </p:txBody>
      </p:sp>
      <p:sp>
        <p:nvSpPr>
          <p:cNvPr id="1148" name="Google Shape;1148;p19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experience time differently than humans.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Smaller animals with faster metabolisms, like birds and squirrels, experience time more slowly.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Larger animals with slower metabolisms, like whales and elephants, experience time more quickly.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affects how they perceive motion, react to stimuli, and age.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Understanding this helps scientists interpret animal behavior and physiology.</a:t>
            </a:r>
            <a:endParaRPr/>
          </a:p>
        </p:txBody>
      </p:sp>
      <p:pic>
        <p:nvPicPr>
          <p:cNvPr id="1149" name="Google Shape;1149;p19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9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Famous Flops 💥</a:t>
            </a:r>
            <a:endParaRPr/>
          </a:p>
        </p:txBody>
      </p:sp>
      <p:sp>
        <p:nvSpPr>
          <p:cNvPr id="1154" name="Google Shape;1154;p19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Google Glass - Privacy concerns and high price tag.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New Coke - Customer backlash and brand loyalty to original formula.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Segway - High cost, limited practicality, and safety concerns.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DeLorean DMC-12 - Production delays, high price, and poor performance.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Betamax - Inferior marketing strategy compared to VHS.</a:t>
            </a:r>
            <a:endParaRPr/>
          </a:p>
        </p:txBody>
      </p:sp>
      <p:pic>
        <p:nvPicPr>
          <p:cNvPr id="1155" name="Google Shape;1155;p19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98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Behind Food Cravings</a:t>
            </a:r>
            <a:endParaRPr/>
          </a:p>
        </p:txBody>
      </p:sp>
      <p:sp>
        <p:nvSpPr>
          <p:cNvPr id="1160" name="Google Shape;1160;p198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Specific foods trigger feel-good chemicals in the brain.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Evolutionary instincts draw us towards calorie-dense foods.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Sugar, salt, and fat combinations can be addictive.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Cravings and overconsumption can result, despite health risks.</a:t>
            </a:r>
            <a:endParaRPr/>
          </a:p>
        </p:txBody>
      </p:sp>
      <p:pic>
        <p:nvPicPr>
          <p:cNvPr id="1161" name="Google Shape;1161;p19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9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Surname Origins</a:t>
            </a:r>
            <a:endParaRPr/>
          </a:p>
        </p:txBody>
      </p:sp>
      <p:sp>
        <p:nvSpPr>
          <p:cNvPr id="1166" name="Google Shape;1166;p19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Surnames emerged during the Middle Ages (c. 1000)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Occupational surnames: Smith, Baker, Taylor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Locational surnames: Hill, Green, York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Patronymic/Matronymic surnames: Johnson, Williamson, Marriott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Surnames provide clues about ancestral origins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Occupational surnames reveal family trade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Locational surnames may indicate geographical origin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0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Lucky &amp; Unlucky Numbers</a:t>
            </a:r>
            <a:endParaRPr/>
          </a:p>
        </p:txBody>
      </p:sp>
      <p:sp>
        <p:nvSpPr>
          <p:cNvPr id="1171" name="Google Shape;1171;p200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cultures assign varying luckiness or unluckiness to specific numbers.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4 is unlucky in Chinese culture due to its similar sound to the word for "death".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7 is considered lucky in many Western cultures, potentially due to its frequent occurrence in religion and mythology.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8 is lucky in Chinese culture because it sounds similar to the word for "wealth" or "prosperity".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Number 13 is considered unlucky in many Western cultures, potentially due to its association with the Last Supper.</a:t>
            </a:r>
            <a:endParaRPr/>
          </a:p>
        </p:txBody>
      </p:sp>
      <p:pic>
        <p:nvPicPr>
          <p:cNvPr id="1172" name="Google Shape;1172;p20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201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Soap and Hygiene Evolution</a:t>
            </a:r>
            <a:endParaRPr/>
          </a:p>
        </p:txBody>
      </p:sp>
      <p:sp>
        <p:nvSpPr>
          <p:cNvPr id="1177" name="Google Shape;1177;p201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Civilizations: Basic soaps made from animal fats and ashes.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Middle Ages: Soapmaking guilds established, but soap remained a luxury item.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19th Century: Industrial Revolution led to mass soap production and improved hygiene.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Century: Soap became commonplace, leading to significant public health advancements.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Today: Soap and hygiene are essential for preventing disease and maintaining health.</a:t>
            </a:r>
            <a:endParaRPr/>
          </a:p>
        </p:txBody>
      </p:sp>
      <p:pic>
        <p:nvPicPr>
          <p:cNvPr id="1178" name="Google Shape;1178;p20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202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Psychology of Humor 🎭</a:t>
            </a:r>
            <a:endParaRPr/>
          </a:p>
        </p:txBody>
      </p:sp>
      <p:sp>
        <p:nvSpPr>
          <p:cNvPr id="1183" name="Google Shape;1183;p202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Incongruity: Unexpected events or behaviors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Superiority: Feeling above the subject of the joke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Relief: Tension release from taboo topics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Slapstick: Physical comedy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Wordplay: Puns or double entendres</a:t>
            </a:r>
            <a:endParaRPr/>
          </a:p>
        </p:txBody>
      </p:sp>
      <p:pic>
        <p:nvPicPr>
          <p:cNvPr id="1184" name="Google Shape;1184;p20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20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Fingerprints 101</a:t>
            </a:r>
            <a:endParaRPr/>
          </a:p>
        </p:txBody>
      </p:sp>
      <p:sp>
        <p:nvSpPr>
          <p:cNvPr id="1189" name="Google Shape;1189;p20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Friction ridges begin forming in the 10th week of pregnancy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Influenced by genetics, amniotic fluid, and umbilical cord 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Unique patterns of loops, arches, and whorls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Even identical twins have different fingerprints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Used for identification for over a century</a:t>
            </a:r>
            <a:endParaRPr/>
          </a:p>
        </p:txBody>
      </p:sp>
      <p:pic>
        <p:nvPicPr>
          <p:cNvPr id="1190" name="Google Shape;1190;p20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Space Colonization 🌌</a:t>
            </a:r>
            <a:endParaRPr/>
          </a:p>
        </p:txBody>
      </p:sp>
      <p:sp>
        <p:nvSpPr>
          <p:cNvPr id="220" name="Google Shape;220;p4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Establishing human presence beyond Earth.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Involves creating self-sustaining habitats on other planets or moons.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benefits include resource extraction, scientific research, and species survival.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technological limitations, ethical considerations, and high costs.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Requires international cooperation and long-term planning.</a:t>
            </a:r>
            <a:endParaRPr/>
          </a:p>
        </p:txBody>
      </p:sp>
      <p:pic>
        <p:nvPicPr>
          <p:cNvPr id="221" name="Google Shape;221;p4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04"/>
          <p:cNvSpPr txBox="1"/>
          <p:nvPr>
            <p:ph idx="1" type="body"/>
          </p:nvPr>
        </p:nvSpPr>
        <p:spPr>
          <a:xfrm>
            <a:off x="384048" y="1948992"/>
            <a:ext cx="5266800" cy="28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Capsaicin in spicy food triggers TRPV1 receptors.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TRPV1 receptors are also triggered by heat.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brain interprets both signals as "hot".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is why spicy food can cause sweating and similar reactions to heat.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more capsaicin, the "hotter" the food feels.</a:t>
            </a:r>
            <a:endParaRPr/>
          </a:p>
        </p:txBody>
      </p:sp>
      <p:sp>
        <p:nvSpPr>
          <p:cNvPr id="1195" name="Google Shape;1195;p204"/>
          <p:cNvSpPr txBox="1"/>
          <p:nvPr>
            <p:ph type="title"/>
          </p:nvPr>
        </p:nvSpPr>
        <p:spPr>
          <a:xfrm>
            <a:off x="384048" y="384048"/>
            <a:ext cx="5266800" cy="85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Behind the Burn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05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Famous Pirate Ships ☠️ ⛵</a:t>
            </a:r>
            <a:endParaRPr/>
          </a:p>
        </p:txBody>
      </p:sp>
      <p:sp>
        <p:nvSpPr>
          <p:cNvPr id="1200" name="Google Shape;1200;p205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Queen Anne's Revenge: Blackbeard's flagship, formerly a French slave ship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Whydah Gally: "Black Sam" Bellamy, captured slave ship turned pirate vessel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Fancy: Bartholomew Roberts', fast and heavily armed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Adventure Galley: William Kidd, large and powerful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Golden Hind: Sir Francis Drake, circumnavigated the globe</a:t>
            </a:r>
            <a:endParaRPr/>
          </a:p>
        </p:txBody>
      </p:sp>
      <p:pic>
        <p:nvPicPr>
          <p:cNvPr id="1201" name="Google Shape;1201;p20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20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Animal Echolocation</a:t>
            </a:r>
            <a:endParaRPr/>
          </a:p>
        </p:txBody>
      </p:sp>
      <p:sp>
        <p:nvSpPr>
          <p:cNvPr id="1206" name="Google Shape;1206;p20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Echolocation: emitting sounds and listening to echoes to locate objects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by bats, dolphins, whales and some birds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emit high-pitched sounds that bounce off objects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it takes for echo to return determines object's distance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Shape and size of object determined by changes in sound frequency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for navigation and hunting in darkness or murky waters</a:t>
            </a:r>
            <a:endParaRPr/>
          </a:p>
        </p:txBody>
      </p:sp>
      <p:pic>
        <p:nvPicPr>
          <p:cNvPr id="1207" name="Google Shape;1207;p20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07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History of Board Games 🎲</a:t>
            </a:r>
            <a:endParaRPr/>
          </a:p>
        </p:txBody>
      </p:sp>
      <p:sp>
        <p:nvSpPr>
          <p:cNvPr id="1212" name="Google Shape;1212;p207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Origins: Earliest board games date back to ancient civilizations.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Mehen (Egypt):  One of the oldest known board games.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Senet (Egypt):  A popular game in ancient Egypt.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Royal Game of Ur (Mesopotamia):  Two-player race game.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Development in Asia: Complex strategy games like Go and Chess originated in Asia.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Board Games:  Emerged in the 19th and 20th centuries.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Board game popularity continues to increase with new themes and mechanics.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08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Extreme Sports: High Risk, High Reward</a:t>
            </a:r>
            <a:endParaRPr/>
          </a:p>
        </p:txBody>
      </p:sp>
      <p:sp>
        <p:nvSpPr>
          <p:cNvPr id="1217" name="Google Shape;1217;p20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BASE Jumping: Leaping from fixed objects with a parachute; risk of death is 43 times higher than skydiving.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Cave Diving: Exploring underwater caves; risk of death due to disorientation, equipment failure, or drowning.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Big Wave Surfing: Riding giant waves; risk of drowning, being crushed by the wave, or hitting reefs.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Ice Climbing: Scaling frozen waterfalls and cliffs; risk of falls, avalanches, and hypothermia.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Wingsuit Flying: Gliding through the air in a wingsuit; proximity flying is high risk due to potential for human error and equipment malfunction.</a:t>
            </a:r>
            <a:endParaRPr/>
          </a:p>
        </p:txBody>
      </p:sp>
      <p:pic>
        <p:nvPicPr>
          <p:cNvPr id="1218" name="Google Shape;1218;p20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0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Caffeine's Effects: Brain &amp; Body</a:t>
            </a:r>
            <a:endParaRPr/>
          </a:p>
        </p:txBody>
      </p:sp>
      <p:sp>
        <p:nvSpPr>
          <p:cNvPr id="1223" name="Google Shape;1223;p20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Stimulates the central nervous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alertness and wakefulness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 improve mood and cognitive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 cause anxiety, jitters, and insomnia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High doses can lead to serious health problems</a:t>
            </a:r>
            <a:endParaRPr/>
          </a:p>
        </p:txBody>
      </p:sp>
      <p:pic>
        <p:nvPicPr>
          <p:cNvPr id="1224" name="Google Shape;1224;p20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1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Déjà Vu Mystery</a:t>
            </a:r>
            <a:endParaRPr/>
          </a:p>
        </p:txBody>
      </p:sp>
      <p:sp>
        <p:nvSpPr>
          <p:cNvPr id="1229" name="Google Shape;1229;p21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Déjà vu - feeling of familiarity in a new situation.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Theories: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Dual Processing: slight delay in neural pathways creates illusion of familiarity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Prior Unconscious Experience: similar past experience, but not consciously remembered.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Neurological Disorder: linked to epilepsy</a:t>
            </a:r>
            <a:endParaRPr/>
          </a:p>
        </p:txBody>
      </p:sp>
      <p:pic>
        <p:nvPicPr>
          <p:cNvPr id="1230" name="Google Shape;1230;p21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1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 Sea Mysteries 🐡🦑🐙</a:t>
            </a:r>
            <a:endParaRPr/>
          </a:p>
        </p:txBody>
      </p:sp>
      <p:sp>
        <p:nvSpPr>
          <p:cNvPr id="1235" name="Google Shape;1235;p21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"Bloop": An ultra-low-frequency sound detected in 1997, source unknown.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Mariana Trench: Deepest point on Earth, home to unusual life forms.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Hydrothermal Vents: Emitting heat and chemicals, supporting unique ecosystems.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Baltic Sea Anomaly: Sonar detected a 60-meter object, origins debated.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Colossal Squid: Largest known invertebrate, rarely seen alive.</a:t>
            </a:r>
            <a:endParaRPr/>
          </a:p>
        </p:txBody>
      </p:sp>
      <p:pic>
        <p:nvPicPr>
          <p:cNvPr id="1236" name="Google Shape;1236;p21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12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Wedding Traditions Around the World</a:t>
            </a:r>
            <a:endParaRPr/>
          </a:p>
        </p:txBody>
      </p:sp>
      <p:sp>
        <p:nvSpPr>
          <p:cNvPr id="1241" name="Google Shape;1241;p212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India: Hindu ceremonies involve a sacred fire and seven vows.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China: Red symbolizes luck and prosperity.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Traditional Shinto ceremonies involve purification rituals.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Morocco: Elaborate multi-day celebrations with henna and feasting.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Scotland: Bagpipes, kilts, and traditional dances.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Jewish: Breaking of a glass and celebratory hora dance.</a:t>
            </a:r>
            <a:endParaRPr/>
          </a:p>
        </p:txBody>
      </p:sp>
      <p:pic>
        <p:nvPicPr>
          <p:cNvPr id="1242" name="Google Shape;1242;p21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1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Graffiti: Art or Vandalism?</a:t>
            </a:r>
            <a:endParaRPr/>
          </a:p>
        </p:txBody>
      </p:sp>
      <p:sp>
        <p:nvSpPr>
          <p:cNvPr id="1247" name="Google Shape;1247;p213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Graffiti's origins date back to ancient times, with examples found in ancient Greece and Rome.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graffiti emerged in the 1960s and 70s in New York City.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a form of self-expression and social commentary.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has been both praised as art and condemned as vandalism.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Graffiti has impacted advertising, fashion, and other aspects of popular culture.</a:t>
            </a:r>
            <a:endParaRPr/>
          </a:p>
        </p:txBody>
      </p:sp>
      <p:pic>
        <p:nvPicPr>
          <p:cNvPr id="1248" name="Google Shape;1248;p21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Animal Communication 🗣️</a:t>
            </a:r>
            <a:endParaRPr/>
          </a:p>
        </p:txBody>
      </p:sp>
      <p:sp>
        <p:nvSpPr>
          <p:cNvPr id="226" name="Google Shape;226;p43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Animals use various methods to communicate with each other.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Visual cues include body language, facial expressions, and coloration.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Auditory signals include vocalizations like calls, barks, and songs.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Chemical communication involves pheromones and scents.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Tactile communication includes touch and grooming.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methods convey important information about territory, mating, and danger.</a:t>
            </a:r>
            <a:endParaRPr/>
          </a:p>
        </p:txBody>
      </p:sp>
      <p:pic>
        <p:nvPicPr>
          <p:cNvPr id="227" name="Google Shape;227;p4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1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Time and Punctuality Across Cultures</a:t>
            </a:r>
            <a:endParaRPr/>
          </a:p>
        </p:txBody>
      </p:sp>
      <p:sp>
        <p:nvSpPr>
          <p:cNvPr id="1253" name="Google Shape;1253;p21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is seen as more flexible and fluid in some cultures (e.g. Africa).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Time is seen as fixed and rigid in other cultures (e.g. Western societies).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Punctuality is highly valued in cultures where time is seen as fixed.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Being late is more acceptable in cultures where time is seen as flexible.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Different perceptions of time influence business and social interactions.</a:t>
            </a:r>
            <a:endParaRPr/>
          </a:p>
        </p:txBody>
      </p:sp>
      <p:pic>
        <p:nvPicPr>
          <p:cNvPr id="1254" name="Google Shape;1254;p21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15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Aurora Borealis: Explained</a:t>
            </a:r>
            <a:endParaRPr/>
          </a:p>
        </p:txBody>
      </p:sp>
      <p:sp>
        <p:nvSpPr>
          <p:cNvPr id="1259" name="Google Shape;1259;p215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Aurora Borealis, also known as the Northern Lights, are a natural light display in the sky.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are caused by collisions between charged particles from the sun and the Earth's atmosphere.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collisions excite atmospheric gases, causing them to emit light.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Colors vary depending on the type of gas: oxygen (green and red), nitrogen (blue and purple).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often seen in polar regions due to Earth's magnetic field.</a:t>
            </a:r>
            <a:endParaRPr/>
          </a:p>
        </p:txBody>
      </p:sp>
      <p:pic>
        <p:nvPicPr>
          <p:cNvPr id="1260" name="Google Shape;1260;p21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1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Psychology of Color</a:t>
            </a:r>
            <a:endParaRPr/>
          </a:p>
        </p:txBody>
      </p:sp>
      <p:sp>
        <p:nvSpPr>
          <p:cNvPr id="1265" name="Google Shape;1265;p21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 psychology studies how colors affect human emotion and behavior.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 colors (red, orange, yellow) evoke energy, excitement, and urgency.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Cool colors (blue, green) evoke calmness, trust, and peace.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 can influence perception, mood, and decision-making.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in marketing, design, and branding to elicit specific responses.</a:t>
            </a:r>
            <a:endParaRPr/>
          </a:p>
        </p:txBody>
      </p:sp>
      <p:pic>
        <p:nvPicPr>
          <p:cNvPr id="1266" name="Google Shape;1266;p21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1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Architectural Wonders of the World</a:t>
            </a:r>
            <a:endParaRPr/>
          </a:p>
        </p:txBody>
      </p:sp>
      <p:sp>
        <p:nvSpPr>
          <p:cNvPr id="1271" name="Google Shape;1271;p21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Crooked House, Poland: Inspired by fairy tale illustrations, known for its distorted appearance.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Lotus Temple, India: Flower-shaped Bahá'í House of Worship, known for its unique design and symbolism.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Piano House, China: Shaped like a grand piano and violin, houses a music exhibition hall and practice rooms.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Dancing House, Czech Republic: Deconstructivist design resembling two dancing figures.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Habitat 67, Canada: Residential complex with prefabricated concrete units, experimental and influential design.</a:t>
            </a:r>
            <a:endParaRPr/>
          </a:p>
        </p:txBody>
      </p:sp>
      <p:pic>
        <p:nvPicPr>
          <p:cNvPr id="1272" name="Google Shape;1272;p21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18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Nose Knows: Smell and Memory</a:t>
            </a:r>
            <a:endParaRPr/>
          </a:p>
        </p:txBody>
      </p:sp>
      <p:sp>
        <p:nvSpPr>
          <p:cNvPr id="1277" name="Google Shape;1277;p218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 is strongly linked to memory and emotion.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Scents can trigger vivid memories and emotions.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is due to the brain's anatomy.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olfactory bulb is close to the amygdala and hippocampus.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areas process memory and emotion.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Scent can be used to influence customer behavior.</a:t>
            </a:r>
            <a:endParaRPr/>
          </a:p>
        </p:txBody>
      </p:sp>
      <p:pic>
        <p:nvPicPr>
          <p:cNvPr id="1278" name="Google Shape;1278;p21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1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Role of Music in Religion</a:t>
            </a:r>
            <a:endParaRPr/>
          </a:p>
        </p:txBody>
      </p:sp>
      <p:sp>
        <p:nvSpPr>
          <p:cNvPr id="1283" name="Google Shape;1283;p21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plays a significant role in many religious and spiritual traditions.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to express devotion, praise, and connect with the divine.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Chanting, hymns, and instrumental music are common forms.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Music can create a sense of community and shared experience.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Gregorian chants in Christianity, Qawwali in Islam, and Bhajans in Hinduism.</a:t>
            </a:r>
            <a:endParaRPr/>
          </a:p>
        </p:txBody>
      </p:sp>
      <p:pic>
        <p:nvPicPr>
          <p:cNvPr id="1284" name="Google Shape;1284;p21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20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Importance of Sleep</a:t>
            </a:r>
            <a:endParaRPr/>
          </a:p>
        </p:txBody>
      </p:sp>
      <p:sp>
        <p:nvSpPr>
          <p:cNvPr id="1289" name="Google Shape;1289;p220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Sleep allows our body and mind to recharge</a:t>
            </a:r>
            <a:endParaRPr/>
          </a:p>
        </p:txBody>
      </p:sp>
      <p:sp>
        <p:nvSpPr>
          <p:cNvPr id="1290" name="Google Shape;1290;p220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Sleep deprivation can lead to poor concentration and mood swings</a:t>
            </a:r>
            <a:endParaRPr/>
          </a:p>
        </p:txBody>
      </p:sp>
      <p:sp>
        <p:nvSpPr>
          <p:cNvPr id="1291" name="Google Shape;1291;p220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Lack of sleep is linked to serious health problems, including heart disease and diabetes</a:t>
            </a:r>
            <a:endParaRPr/>
          </a:p>
        </p:txBody>
      </p:sp>
      <p:sp>
        <p:nvSpPr>
          <p:cNvPr id="1292" name="Google Shape;1292;p220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Getting enough sleep is essential for overall health and well-being</a:t>
            </a:r>
            <a:endParaRPr/>
          </a:p>
        </p:txBody>
      </p:sp>
      <p:pic>
        <p:nvPicPr>
          <p:cNvPr id="1293" name="Google Shape;1293;p22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2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Abandoned Wonders</a:t>
            </a:r>
            <a:endParaRPr/>
          </a:p>
        </p:txBody>
      </p:sp>
      <p:sp>
        <p:nvSpPr>
          <p:cNvPr id="1298" name="Google Shape;1298;p22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Pripyat, Ukraine: Abandoned after the Chernobyl disaster, a haunting reminder of nuclear catastrophe.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Hashima Island, Japan: Former coal mining town, now a eerie ghost town.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Angkor Wat, Cambodia: Ancient temple complex reclaimed by the jungle, a testament to the Khmer Empire.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Kolmanskop, Namibia: Diamond mining town swallowed by the desert sands.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Machu Picchu, Peru: Incan citadel hidden in the Andes mountains, rediscovered in 1911.</a:t>
            </a:r>
            <a:endParaRPr/>
          </a:p>
        </p:txBody>
      </p:sp>
      <p:pic>
        <p:nvPicPr>
          <p:cNvPr id="1299" name="Google Shape;1299;p2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22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Volcanic Eruptions Shape Our Earth 🌋</a:t>
            </a:r>
            <a:endParaRPr/>
          </a:p>
        </p:txBody>
      </p:sp>
      <p:sp>
        <p:nvSpPr>
          <p:cNvPr id="1304" name="Google Shape;1304;p222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Volcanic eruptions create new landforms, including islands and mountains.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Lava flows can create fertile soil, fostering plant life.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Ash from eruptions can impact weather patterns and climate.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Eruptions can cause tsunamis and earthquakes, changing coastlines.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Volcanic activity releases gases, shaping the atmosphere.</a:t>
            </a:r>
            <a:endParaRPr/>
          </a:p>
        </p:txBody>
      </p:sp>
      <p:pic>
        <p:nvPicPr>
          <p:cNvPr id="1305" name="Google Shape;1305;p2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22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April Fool's Day Pranks 🤪</a:t>
            </a:r>
            <a:endParaRPr/>
          </a:p>
        </p:txBody>
      </p:sp>
      <p:sp>
        <p:nvSpPr>
          <p:cNvPr id="1310" name="Google Shape;1310;p223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 are unknown but may be linked to the change from the Julian to Gregorian calendar.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1957: BBC Spaghetti Tree Harvest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1996: Taco Liberty Bell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1998: Left-Handed Day, Boston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2008: Flying Penguins, BBC</a:t>
            </a:r>
            <a:endParaRPr/>
          </a:p>
        </p:txBody>
      </p:sp>
      <p:pic>
        <p:nvPicPr>
          <p:cNvPr id="1311" name="Google Shape;1311;p2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Most Expensive Artworks 💰</a:t>
            </a:r>
            <a:endParaRPr/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Salvator Mundi, Leonardo da Vinci, $450.3 Million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Interchange, Willem de Kooning, $300 Million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L'Homme au doigt, Alberto Giacometti, $141.3 Million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Nafea faa ipoipo?, Paul Gauguin, $300 Million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Number 17A, Jackson Pollock, $200 Million</a:t>
            </a:r>
            <a:endParaRPr/>
          </a:p>
        </p:txBody>
      </p:sp>
      <p:pic>
        <p:nvPicPr>
          <p:cNvPr id="129" name="Google Shape;129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Quantum Computing Revolution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Quantum computers leverage qubits, which can represent 0, 1, or both states simultaneously.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allows for exponentially faster computations compared to classical computers.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Quantum computing has the potential to revolutionize fields like drug discovery, materials science, and cryptography.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 include qubit instability and the need for extremely low temperatures.</a:t>
            </a:r>
            <a:endParaRPr/>
          </a:p>
        </p:txBody>
      </p:sp>
      <p:pic>
        <p:nvPicPr>
          <p:cNvPr id="233" name="Google Shape;233;p4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2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Secret Societies and the World</a:t>
            </a:r>
            <a:endParaRPr/>
          </a:p>
        </p:txBody>
      </p:sp>
      <p:sp>
        <p:nvSpPr>
          <p:cNvPr id="1316" name="Google Shape;1316;p22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Secret societies are defined as exclusive organizations with concealed rituals and practices.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have existed for centuries, influencing political, religious, and social events.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 include the Freemasons, Illuminati, and Knights Templar.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These societies have been shrouded in mystery and often linked to conspiracy theories.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Despite controversies, they have played a significant role in shaping history.</a:t>
            </a:r>
            <a:endParaRPr/>
          </a:p>
        </p:txBody>
      </p:sp>
      <p:pic>
        <p:nvPicPr>
          <p:cNvPr id="1317" name="Google Shape;1317;p2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Tomorrow's Tech: Crazy Inventions</a:t>
            </a:r>
            <a:endParaRPr/>
          </a:p>
        </p:txBody>
      </p:sp>
      <p:sp>
        <p:nvSpPr>
          <p:cNvPr id="238" name="Google Shape;238;p4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Brain-Computer Interfaces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Smart Contact Lenses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Holographic Displays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Shapeshifting Technology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Self-Healing Materials</a:t>
            </a:r>
            <a:endParaRPr/>
          </a:p>
        </p:txBody>
      </p:sp>
      <p:pic>
        <p:nvPicPr>
          <p:cNvPr id="239" name="Google Shape;239;p4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Not Both?</a:t>
            </a:r>
            <a:endParaRPr/>
          </a:p>
        </p:txBody>
      </p:sp>
      <p:sp>
        <p:nvSpPr>
          <p:cNvPr id="244" name="Google Shape;244;p46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universe is vast and old, with billions of potentially habitable planets.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probability of extraterrestrial life seems high.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Where is everybody?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contradiction is known as the Fermi Paradox,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Fermi Paradox has sparked numerous hypotheses and scientific inquiries.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lack of a definitive answer makes it one of science's greatest unsolved mysteries.</a:t>
            </a:r>
            <a:endParaRPr/>
          </a:p>
        </p:txBody>
      </p:sp>
      <p:pic>
        <p:nvPicPr>
          <p:cNvPr id="245" name="Google Shape;245;p4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7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Mind-Controlled Prosthetics</a:t>
            </a:r>
            <a:endParaRPr/>
          </a:p>
        </p:txBody>
      </p:sp>
      <p:sp>
        <p:nvSpPr>
          <p:cNvPr id="250" name="Google Shape;250;p47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Brain-computer interfaces (BCIs) enable direct communication between the brain and external devices.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translate neural activity into commands for prosthetic limbs.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allows for intuitive and natural control of artificial limbs.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Mind-controlled prosthetics can restore lost motor function and improve quality of life.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Advancements in BCIs are rapidly expanding the possibilities for prosthetics and human-machine interaction.</a:t>
            </a:r>
            <a:endParaRPr/>
          </a:p>
        </p:txBody>
      </p:sp>
      <p:pic>
        <p:nvPicPr>
          <p:cNvPr id="251" name="Google Shape;251;p4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Brain-Computer Interfaces 🧠🤖</a:t>
            </a:r>
            <a:endParaRPr/>
          </a:p>
        </p:txBody>
      </p:sp>
      <p:sp>
        <p:nvSpPr>
          <p:cNvPr id="256" name="Google Shape;256;p4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Brain-computer interfaces (BCIs) allow direct communication between the brain and external devices.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translate neural activity into commands for external devices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BCIs have many potential applications, including: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Prosthetics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Communication devices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Assistive technologies</a:t>
            </a:r>
            <a:endParaRPr/>
          </a:p>
        </p:txBody>
      </p:sp>
      <p:pic>
        <p:nvPicPr>
          <p:cNvPr id="257" name="Google Shape;257;p4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Cats vs. Dogs</a:t>
            </a:r>
            <a:endParaRPr/>
          </a:p>
        </p:txBody>
      </p:sp>
      <p:sp>
        <p:nvSpPr>
          <p:cNvPr id="262" name="Google Shape;262;p49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Loyal, playful, energetic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Independent, low-maintenance, cuddly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Require training and exercise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Self-sufficient and require less attention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Dogs: Better for active owners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Cats: Better for busy or relaxed owners</a:t>
            </a:r>
            <a:endParaRPr/>
          </a:p>
        </p:txBody>
      </p:sp>
      <p:pic>
        <p:nvPicPr>
          <p:cNvPr id="263" name="Google Shape;263;p4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Most Bizarre World Records 🌎🏆</a:t>
            </a:r>
            <a:endParaRPr/>
          </a:p>
        </p:txBody>
      </p:sp>
      <p:sp>
        <p:nvSpPr>
          <p:cNvPr id="268" name="Google Shape;268;p50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T-Shirts Worn at Once: Sanath Bandara (Sri Lanka), 260 T-Shirts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Heaviest Pumpkin: Stefano Cutrupi (Italy), 1,226 kg (2,702 lb)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Longest Fingernails: Lee Redmond (USA), 8.65 m (28 ft 4 in)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Most Piercings: Rolf Buchholz (Germany), 516 modifications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Tallest Mohawk: Joseph Grisamore (USA), 1.32 m (4 ft 4 in)</a:t>
            </a:r>
            <a:endParaRPr/>
          </a:p>
        </p:txBody>
      </p:sp>
      <p:pic>
        <p:nvPicPr>
          <p:cNvPr id="269" name="Google Shape;269;p5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Common Phobias</a:t>
            </a:r>
            <a:endParaRPr/>
          </a:p>
        </p:txBody>
      </p:sp>
      <p:sp>
        <p:nvSpPr>
          <p:cNvPr id="274" name="Google Shape;274;p51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Acrophobia: Fear of heights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Arachnophobia: Fear of spiders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Claustrophobia: Fear of enclosed spaces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Glossophobia: Fear of public speaking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Trypanophobia: Fear of needles</a:t>
            </a:r>
            <a:endParaRPr/>
          </a:p>
        </p:txBody>
      </p:sp>
      <p:pic>
        <p:nvPicPr>
          <p:cNvPr id="275" name="Google Shape;275;p5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Extreme Weather Events ⛈️🔥🌊</a:t>
            </a:r>
            <a:endParaRPr/>
          </a:p>
        </p:txBody>
      </p:sp>
      <p:sp>
        <p:nvSpPr>
          <p:cNvPr id="280" name="Google Shape;280;p5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Heat waves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Droughts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Floods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Wildfires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Winter storms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Tornadoes and hurricanes</a:t>
            </a:r>
            <a:endParaRPr/>
          </a:p>
        </p:txBody>
      </p:sp>
      <p:pic>
        <p:nvPicPr>
          <p:cNvPr id="281" name="Google Shape;281;p5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Virtual Reality in Healthcare 🩺</a:t>
            </a:r>
            <a:endParaRPr/>
          </a:p>
        </p:txBody>
      </p:sp>
      <p:sp>
        <p:nvSpPr>
          <p:cNvPr id="286" name="Google Shape;286;p5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medical training allows for risk-free, repeatable practice.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exposure therapy can treat phobias and PTSD safely.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can aid in pain management and distraction therapy.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VR enables remote consultations and telemedicine.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Surgical planning and simulation can be done in VR.</a:t>
            </a:r>
            <a:endParaRPr/>
          </a:p>
        </p:txBody>
      </p:sp>
      <p:pic>
        <p:nvPicPr>
          <p:cNvPr id="287" name="Google Shape;287;p5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Cryptocurrency and Blockchain 101</a:t>
            </a:r>
            <a:endParaRPr/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Cryptocurrency: Digital or virtual currency that uses cryptography for security.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Blockchain: Decentralized, distributed public ledger that records transactions across many computers.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Transactions are verified by network nodes and recorded in blocks.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Each block contains a cryptographic hash of the previous block, creating a chain of blocks.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chain makes it difficult to change or tamper with the data.</a:t>
            </a:r>
            <a:endParaRPr/>
          </a:p>
        </p:txBody>
      </p:sp>
      <p:pic>
        <p:nvPicPr>
          <p:cNvPr id="135" name="Google Shape;135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Genetic Engineering Breakthroughs</a:t>
            </a:r>
            <a:endParaRPr/>
          </a:p>
        </p:txBody>
      </p:sp>
      <p:sp>
        <p:nvSpPr>
          <p:cNvPr id="292" name="Google Shape;292;p5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CRISPR-Cas9: Revolutionary gene editing tool.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 Therapy: Corrects or replaces faulty genes.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Personalized Medicine: Tailored treatments based on genetics.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GMOs: Enhanced crops and livestock for food production.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Cloning: Replicating organisms for research and medicine.</a:t>
            </a:r>
            <a:endParaRPr/>
          </a:p>
        </p:txBody>
      </p:sp>
      <p:pic>
        <p:nvPicPr>
          <p:cNvPr id="293" name="Google Shape;293;p5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Do We Dream?</a:t>
            </a:r>
            <a:endParaRPr/>
          </a:p>
        </p:txBody>
      </p:sp>
      <p:sp>
        <p:nvSpPr>
          <p:cNvPr id="298" name="Google Shape;298;p5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While there is no definitive answer, scientists have several theories.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Dreams may help consolidate memories and learning.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could be a way to process emotions and experiences.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Some believe dreams are random brain activity with no meaning.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Others theorize that dreams are a form of problem-solving.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Dreams may also serve a physiological function, stimulating the brain.</a:t>
            </a:r>
            <a:endParaRPr/>
          </a:p>
        </p:txBody>
      </p:sp>
      <p:pic>
        <p:nvPicPr>
          <p:cNvPr id="299" name="Google Shape;299;p5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Sustainable Fashion Trends ♻️ 👗</a:t>
            </a:r>
            <a:endParaRPr/>
          </a:p>
        </p:txBody>
      </p:sp>
      <p:sp>
        <p:nvSpPr>
          <p:cNvPr id="304" name="Google Shape;304;p56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Recycled and Upcycled Materials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Organic and Sustainable Fabrics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Minimalist and Capsule Wardrobes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Slow Fashion and Timeless Designs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Secondhand and Vintage Clothing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Clothing Rental and Swapping</a:t>
            </a:r>
            <a:endParaRPr/>
          </a:p>
        </p:txBody>
      </p:sp>
      <p:pic>
        <p:nvPicPr>
          <p:cNvPr id="305" name="Google Shape;305;p5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History's Deadliest Pandemics</a:t>
            </a:r>
            <a:endParaRPr/>
          </a:p>
        </p:txBody>
      </p:sp>
      <p:sp>
        <p:nvSpPr>
          <p:cNvPr id="310" name="Google Shape;310;p57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Black Death (1346-1353): Killed 75-200 million people in Europe and Asia.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Spanish Flu (1918-1920): Infected 500 million people worldwide and resulted in 50 million deaths.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HIV/AIDS (1981-Present): 32 million deaths and 38 million people living with HIV globally.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COVID-19 (2019-Present): Over 6.8 million deaths worldwide, with long-term effects still unknown.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Pandemics cause widespread illness, death, economic disruption, and social instability.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highlight the importance of public health infrastructure and global cooperation.</a:t>
            </a:r>
            <a:endParaRPr/>
          </a:p>
        </p:txBody>
      </p:sp>
      <p:pic>
        <p:nvPicPr>
          <p:cNvPr id="311" name="Google Shape;311;p5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Transportation 🚗✈️</a:t>
            </a:r>
            <a:endParaRPr/>
          </a:p>
        </p:txBody>
      </p:sp>
      <p:sp>
        <p:nvSpPr>
          <p:cNvPr id="316" name="Google Shape;316;p58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wheel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Domesticated animals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Ships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Automobiles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Airplanes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Spacecraft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9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Psychology of Lying</a:t>
            </a:r>
            <a:endParaRPr/>
          </a:p>
        </p:txBody>
      </p:sp>
      <p:sp>
        <p:nvSpPr>
          <p:cNvPr id="321" name="Google Shape;321;p59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Why People Lie: To avoid punishment, protect themselves, maintain a positive image, or influence others.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Deception Detection: Analyze body language, facial expressions, and verbal cues.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Microexpressions: Fleeting facial expressions that reveal true emotions.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Verbal Cues: Inconsistencies, evasiveness, or overemphasis.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Behavioral Changes: Fidgeting, avoiding eye contact, or changes in vocal tone.</a:t>
            </a:r>
            <a:endParaRPr/>
          </a:p>
        </p:txBody>
      </p:sp>
      <p:pic>
        <p:nvPicPr>
          <p:cNvPr id="322" name="Google Shape;322;p5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Space Travel Innovations 🛸🚀✨</a:t>
            </a:r>
            <a:endParaRPr/>
          </a:p>
        </p:txBody>
      </p:sp>
      <p:sp>
        <p:nvSpPr>
          <p:cNvPr id="327" name="Google Shape;327;p6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Reusable Rockets: Reduced cost and increased accessibility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Advanced Propulsion: Ion drives, solar sails for faster and farther travel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Space Habitats: Inflatable modules, 3D printed structures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Resource Utilization: Mining asteroids and the Moon for materials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Space Tourism: Commercial spaceflight for research and leisure</a:t>
            </a:r>
            <a:endParaRPr/>
          </a:p>
        </p:txBody>
      </p:sp>
      <p:pic>
        <p:nvPicPr>
          <p:cNvPr id="328" name="Google Shape;328;p6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Cryptocurrency Mining ⛏️</a:t>
            </a:r>
            <a:endParaRPr/>
          </a:p>
        </p:txBody>
      </p:sp>
      <p:sp>
        <p:nvSpPr>
          <p:cNvPr id="333" name="Google Shape;333;p61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Cryptocurrency mining is the process of verifying and adding transactions to the blockchain.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Miners use powerful computers to solve complex mathematical problems.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first miner to solve the problem adds the next block to the blockchain.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Miners are rewarded with cryptocurrency for their efforts.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Mining can be energy-intensive and requires specialized hardware.</a:t>
            </a:r>
            <a:endParaRPr/>
          </a:p>
        </p:txBody>
      </p:sp>
      <p:pic>
        <p:nvPicPr>
          <p:cNvPr id="334" name="Google Shape;334;p6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Ethics of Human Cloning</a:t>
            </a:r>
            <a:endParaRPr/>
          </a:p>
        </p:txBody>
      </p:sp>
      <p:sp>
        <p:nvSpPr>
          <p:cNvPr id="339" name="Google Shape;339;p62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Ethical Concerns: Potential for physical harm, emotional distress, and identity issues.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Moral Status: Questions surrounding the moral status of clones.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Risks: Genetic abnormalities, exploitation, and social inequality.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Regulation: Need for strict regulations and oversight.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Societal Impact: Potential for devaluing human life and altering family structures.</a:t>
            </a:r>
            <a:endParaRPr/>
          </a:p>
        </p:txBody>
      </p:sp>
      <p:pic>
        <p:nvPicPr>
          <p:cNvPr id="340" name="Google Shape;340;p6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Autonomous Vehicles 🚗🤖</a:t>
            </a:r>
            <a:endParaRPr/>
          </a:p>
        </p:txBody>
      </p:sp>
      <p:sp>
        <p:nvSpPr>
          <p:cNvPr id="345" name="Google Shape;345;p63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Self-driving vehicles navigate and operate without human input.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 sensors, cameras, and AI to perceive their environment.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benefits: Increased safety, efficiency, and accessibility.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Challenges: Technical complexity, safety concerns, ethical considerations.</a:t>
            </a:r>
            <a:endParaRPr/>
          </a:p>
        </p:txBody>
      </p:sp>
      <p:pic>
        <p:nvPicPr>
          <p:cNvPr id="346" name="Google Shape;346;p6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End of Lost Keys</a:t>
            </a:r>
            <a:endParaRPr/>
          </a:p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Introducing "LuminaCharge": The revolutionary portable solar charger.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Never worry about a dead battery again.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Harness the power of the sun, anytime, anywhere.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Compact, durable, and stylish design.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Perfect for outdoor adventures, travel, and everyday life.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Stay connected and powered up with LuminaCharge.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Pre-order now and be one of the first to experience limitless power.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4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Blockchain in Healthcare</a:t>
            </a:r>
            <a:endParaRPr/>
          </a:p>
        </p:txBody>
      </p:sp>
      <p:sp>
        <p:nvSpPr>
          <p:cNvPr id="351" name="Google Shape;351;p64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Securely shares patient data between healthcare providers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transparency and traceability of drug supply chain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Automates payments and claims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Improves clinical trial data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Manages consent and identity for patient data</a:t>
            </a:r>
            <a:endParaRPr/>
          </a:p>
        </p:txBody>
      </p:sp>
      <p:pic>
        <p:nvPicPr>
          <p:cNvPr id="352" name="Google Shape;352;p6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Famous Heists Through History</a:t>
            </a:r>
            <a:endParaRPr/>
          </a:p>
        </p:txBody>
      </p:sp>
      <p:sp>
        <p:nvSpPr>
          <p:cNvPr id="357" name="Google Shape;357;p6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625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Great Train Robbery (1963): A gang of 15 men stole £2.6 million from a Royal Mail train heading from Glasgow to London.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Antwerp Diamond Heist (2001): A group of thieves stole over $100 million worth of diamonds from the Antwerp Diamond Center.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Gardner Museum Heist (1990): Two men disguised as police officers stole 13 works of art worth $500 million from the Isabella Stewart Gardner Museum in Boston.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Dunbar Armored Robbery (1997): A group of six men stole $18.9 million from a Dunbar Armored facility in Los Angeles.</a:t>
            </a:r>
            <a:endParaRPr/>
          </a:p>
        </p:txBody>
      </p:sp>
      <p:pic>
        <p:nvPicPr>
          <p:cNvPr id="358" name="Google Shape;358;p6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6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Cybersecurity Threats</a:t>
            </a:r>
            <a:endParaRPr/>
          </a:p>
        </p:txBody>
      </p:sp>
      <p:sp>
        <p:nvSpPr>
          <p:cNvPr id="363" name="Google Shape;363;p66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Malware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Phishing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Man-in-the-middle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Denial-of-service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SQL Injection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Zero-day attack</a:t>
            </a:r>
            <a:endParaRPr/>
          </a:p>
        </p:txBody>
      </p:sp>
      <p:pic>
        <p:nvPicPr>
          <p:cNvPr id="364" name="Google Shape;364;p6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7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Quantum Entanglement 👻</a:t>
            </a:r>
            <a:endParaRPr/>
          </a:p>
        </p:txBody>
      </p:sp>
      <p:sp>
        <p:nvSpPr>
          <p:cNvPr id="369" name="Google Shape;369;p67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Quantum entanglement is a phenomenon where two particles become linked.</a:t>
            </a:r>
            <a:endParaRPr/>
          </a:p>
        </p:txBody>
      </p:sp>
      <p:sp>
        <p:nvSpPr>
          <p:cNvPr id="370" name="Google Shape;370;p67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The state of one particle is dependent on the state of the other, no matter the distance.</a:t>
            </a:r>
            <a:endParaRPr/>
          </a:p>
        </p:txBody>
      </p:sp>
      <p:sp>
        <p:nvSpPr>
          <p:cNvPr id="371" name="Google Shape;371;p67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This has been referred to as "spooky action at a distance."</a:t>
            </a:r>
            <a:endParaRPr/>
          </a:p>
        </p:txBody>
      </p:sp>
      <p:sp>
        <p:nvSpPr>
          <p:cNvPr id="372" name="Google Shape;372;p67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It has potential applications in quantum computing and communication.</a:t>
            </a:r>
            <a:endParaRPr/>
          </a:p>
        </p:txBody>
      </p:sp>
      <p:pic>
        <p:nvPicPr>
          <p:cNvPr id="373" name="Google Shape;373;p6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Unusual Jobs That Actually Exist</a:t>
            </a:r>
            <a:endParaRPr/>
          </a:p>
        </p:txBody>
      </p:sp>
      <p:sp>
        <p:nvSpPr>
          <p:cNvPr id="378" name="Google Shape;378;p6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Pet Food Taster 🐶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Golf Ball Diver 🏌️‍♀️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Professional Snuggler 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Fortune Cookie Writer 🥠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Odor Judge (Deodorant Tester) 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Train Pusher 🚃</a:t>
            </a:r>
            <a:endParaRPr/>
          </a:p>
        </p:txBody>
      </p:sp>
      <p:pic>
        <p:nvPicPr>
          <p:cNvPr id="379" name="Google Shape;379;p6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9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Time Travel Theories ⏰⏳</a:t>
            </a:r>
            <a:endParaRPr/>
          </a:p>
        </p:txBody>
      </p:sp>
      <p:sp>
        <p:nvSpPr>
          <p:cNvPr id="384" name="Google Shape;384;p69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travel to the future is theoretically possible.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Wormholes and black holes could theoretically be used to travel to the past.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 travel to the past leads to paradoxes like the Grandfather Paradox.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These paradoxes call into question the feasibility of time travel.</a:t>
            </a:r>
            <a:endParaRPr/>
          </a:p>
        </p:txBody>
      </p:sp>
      <p:pic>
        <p:nvPicPr>
          <p:cNvPr id="385" name="Google Shape;385;p6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0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Future of Education 📚 🤖 🌎</a:t>
            </a:r>
            <a:endParaRPr/>
          </a:p>
        </p:txBody>
      </p:sp>
      <p:sp>
        <p:nvSpPr>
          <p:cNvPr id="390" name="Google Shape;390;p70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Personalized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Gamification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Artificial Intelligence and Automation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Virtual and Augmented Reality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Focus on Skills</a:t>
            </a:r>
            <a:endParaRPr/>
          </a:p>
        </p:txBody>
      </p:sp>
      <p:pic>
        <p:nvPicPr>
          <p:cNvPr id="391" name="Google Shape;391;p7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Memes: The DNA of Internet Culture 🧬</a:t>
            </a:r>
            <a:endParaRPr/>
          </a:p>
        </p:txBody>
      </p:sp>
      <p:sp>
        <p:nvSpPr>
          <p:cNvPr id="396" name="Google Shape;396;p7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Memes: Digital content units carrying cultural ideas, often humorous.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internet memes include "Kilroy was here" and the Hampster Dance.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Memes spread rapidly through social media and online communities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Impact: Reflect shared experiences, shape online discourse, and drive social trends.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in marketing and political campaigns</a:t>
            </a:r>
            <a:endParaRPr/>
          </a:p>
        </p:txBody>
      </p:sp>
      <p:pic>
        <p:nvPicPr>
          <p:cNvPr id="397" name="Google Shape;397;p7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Introvert vs. Extrovert 🧠</a:t>
            </a:r>
            <a:endParaRPr/>
          </a:p>
        </p:txBody>
      </p:sp>
      <p:sp>
        <p:nvSpPr>
          <p:cNvPr id="402" name="Google Shape;402;p7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Recharge by spending time alone; can feel drained by social interaction.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Recharge by spending time with others; can feel drained by solitude.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Process information internally; may need time to reflect before responding.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Process information externally; often think out loud and enjoy brainstorming in groups.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Introverts: May prefer one-on-one interactions or small groups.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Extroverts: May prefer large gatherings and social events.</a:t>
            </a:r>
            <a:endParaRPr/>
          </a:p>
        </p:txBody>
      </p:sp>
      <p:pic>
        <p:nvPicPr>
          <p:cNvPr id="403" name="Google Shape;403;p7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 txBox="1"/>
          <p:nvPr>
            <p:ph type="title"/>
          </p:nvPr>
        </p:nvSpPr>
        <p:spPr>
          <a:xfrm>
            <a:off x="228600" y="228600"/>
            <a:ext cx="86868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Natural Language Processing (NLP)</a:t>
            </a:r>
            <a:endParaRPr/>
          </a:p>
        </p:txBody>
      </p:sp>
      <p:sp>
        <p:nvSpPr>
          <p:cNvPr id="408" name="Google Shape;408;p73"/>
          <p:cNvSpPr txBox="1"/>
          <p:nvPr>
            <p:ph idx="1" type="body"/>
          </p:nvPr>
        </p:nvSpPr>
        <p:spPr>
          <a:xfrm>
            <a:off x="1042416" y="124431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Teaches computers to understand and interpret human language</a:t>
            </a:r>
            <a:endParaRPr/>
          </a:p>
        </p:txBody>
      </p:sp>
      <p:sp>
        <p:nvSpPr>
          <p:cNvPr id="409" name="Google Shape;409;p73"/>
          <p:cNvSpPr txBox="1"/>
          <p:nvPr>
            <p:ph idx="3" type="body"/>
          </p:nvPr>
        </p:nvSpPr>
        <p:spPr>
          <a:xfrm>
            <a:off x="7178040" y="124358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Uses techniques like tokenization, parsing, and sentiment analysis</a:t>
            </a:r>
            <a:endParaRPr/>
          </a:p>
        </p:txBody>
      </p:sp>
      <p:sp>
        <p:nvSpPr>
          <p:cNvPr id="410" name="Google Shape;410;p73"/>
          <p:cNvSpPr txBox="1"/>
          <p:nvPr>
            <p:ph idx="4" type="body"/>
          </p:nvPr>
        </p:nvSpPr>
        <p:spPr>
          <a:xfrm>
            <a:off x="7178040" y="3346704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Applications include chatbots, language translation, and text summarization</a:t>
            </a:r>
            <a:endParaRPr/>
          </a:p>
        </p:txBody>
      </p:sp>
      <p:sp>
        <p:nvSpPr>
          <p:cNvPr id="411" name="Google Shape;411;p73"/>
          <p:cNvSpPr txBox="1"/>
          <p:nvPr>
            <p:ph idx="5" type="body"/>
          </p:nvPr>
        </p:nvSpPr>
        <p:spPr>
          <a:xfrm>
            <a:off x="1042416" y="3347432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Essential for human-computer interaction and understanding</a:t>
            </a:r>
            <a:endParaRPr/>
          </a:p>
        </p:txBody>
      </p:sp>
      <p:pic>
        <p:nvPicPr>
          <p:cNvPr id="412" name="Google Shape;412;p7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088" y="1436336"/>
            <a:ext cx="3173100" cy="31731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Procrastination: Why We Do It &amp; How to Stop</a:t>
            </a:r>
            <a:endParaRPr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Procrastination is driven by a desire to avoid discomfort and seek short-term pleasure.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 combat procrastination: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Break tasks into smaller, manageable steps.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Set deadlines and prioritize tasks.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Eliminate distractions and create a focused work environment.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Reward yourself for completing tasks.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Practice self-compassion and avoid negative self-talk.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Behind Déjà Vu</a:t>
            </a:r>
            <a:endParaRPr/>
          </a:p>
        </p:txBody>
      </p:sp>
      <p:sp>
        <p:nvSpPr>
          <p:cNvPr id="417" name="Google Shape;417;p7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Déjà vu: feeling of familiarity in a new situation.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Theories: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Dual Processing: slight delay in neural pathways creates illusion of familiarity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Prior Unconscious Experience: similar past experience, but not consciously remembered.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Neurological Disorder: linked to epilepsy</a:t>
            </a:r>
            <a:endParaRPr/>
          </a:p>
        </p:txBody>
      </p:sp>
      <p:pic>
        <p:nvPicPr>
          <p:cNvPr id="418" name="Google Shape;418;p7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5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Dangerous Destinations ⚠️</a:t>
            </a:r>
            <a:endParaRPr/>
          </a:p>
        </p:txBody>
      </p:sp>
      <p:sp>
        <p:nvSpPr>
          <p:cNvPr id="423" name="Google Shape;423;p75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Death Valley, USA: Extreme heat and arid conditions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Snake Island, Brazil: Home to thousands of venomous snakes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Danakil Depression, Ethiopia: Volcanic activity and toxic gases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Oymyakon, Russia: Extreme sub-zero temperatures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Lake Natron, Tanzania: Caustic waters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North Sentinel Island, India: Inhospitable and unwelcoming inhabitants</a:t>
            </a:r>
            <a:endParaRPr/>
          </a:p>
        </p:txBody>
      </p:sp>
      <p:pic>
        <p:nvPicPr>
          <p:cNvPr id="424" name="Google Shape;424;p7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6"/>
          <p:cNvSpPr txBox="1"/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Alternative Energy: The Future of Power</a:t>
            </a:r>
            <a:endParaRPr/>
          </a:p>
        </p:txBody>
      </p:sp>
      <p:sp>
        <p:nvSpPr>
          <p:cNvPr id="429" name="Google Shape;429;p76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Solar and wind power are experiencing rapid cost declines.</a:t>
            </a:r>
            <a:endParaRPr/>
          </a:p>
        </p:txBody>
      </p:sp>
      <p:sp>
        <p:nvSpPr>
          <p:cNvPr id="430" name="Google Shape;430;p76"/>
          <p:cNvSpPr txBox="1"/>
          <p:nvPr>
            <p:ph idx="3" type="body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Solar and wind are now the cheapest sources of new energy generation.</a:t>
            </a:r>
            <a:endParaRPr/>
          </a:p>
        </p:txBody>
      </p:sp>
      <p:sp>
        <p:nvSpPr>
          <p:cNvPr id="431" name="Google Shape;431;p76"/>
          <p:cNvSpPr txBox="1"/>
          <p:nvPr>
            <p:ph idx="4" type="body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The potential of solar and wind is vast, exceeding current and future global energy needs.</a:t>
            </a:r>
            <a:endParaRPr/>
          </a:p>
        </p:txBody>
      </p:sp>
      <p:sp>
        <p:nvSpPr>
          <p:cNvPr id="432" name="Google Shape;432;p76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Alternative energy sources could meet the world's energy demand 100 times over.</a:t>
            </a:r>
            <a:endParaRPr/>
          </a:p>
        </p:txBody>
      </p:sp>
      <p:pic>
        <p:nvPicPr>
          <p:cNvPr id="433" name="Google Shape;433;p7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587752"/>
            <a:ext cx="2222100" cy="2222100"/>
          </a:xfrm>
          <a:prstGeom prst="teardrop">
            <a:avLst>
              <a:gd fmla="val 100000" name="adj"/>
            </a:avLst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Quantum Computing Applications</a:t>
            </a:r>
            <a:endParaRPr/>
          </a:p>
        </p:txBody>
      </p:sp>
      <p:sp>
        <p:nvSpPr>
          <p:cNvPr id="438" name="Google Shape;438;p77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Drug Discovery: Simulate and analyze molecular interactions to accelerate drug discovery.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Materials Science: Design and discover new materials with enhanced properties.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Financial Modeling: Optimize investment portfolios and risk management strategies.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Artificial Intelligence: Advance machine learning algorithms and AI capabilities.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Cryptography: Break current encryption methods and develop new cryptographic protocols.</a:t>
            </a:r>
            <a:endParaRPr/>
          </a:p>
        </p:txBody>
      </p:sp>
      <p:pic>
        <p:nvPicPr>
          <p:cNvPr id="439" name="Google Shape;439;p7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8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Communication 🗣️</a:t>
            </a:r>
            <a:endParaRPr/>
          </a:p>
        </p:txBody>
      </p:sp>
      <p:sp>
        <p:nvSpPr>
          <p:cNvPr id="444" name="Google Shape;444;p78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Cave Paintings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Written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Printing Press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Telegraph and Telephone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Radio and Television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Internet and Social Media</a:t>
            </a:r>
            <a:endParaRPr/>
          </a:p>
        </p:txBody>
      </p:sp>
      <p:pic>
        <p:nvPicPr>
          <p:cNvPr id="445" name="Google Shape;445;p7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Caffeine's Effects: Brain &amp; Body</a:t>
            </a:r>
            <a:endParaRPr/>
          </a:p>
        </p:txBody>
      </p:sp>
      <p:sp>
        <p:nvSpPr>
          <p:cNvPr id="450" name="Google Shape;450;p7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Stimulates the central nervous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Increases alertness and wakefulness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Can improve mood and cognitive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May cause anxiety, jitters, and insomnia in some individuals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High doses can lead to serious health problems</a:t>
            </a:r>
            <a:endParaRPr/>
          </a:p>
        </p:txBody>
      </p:sp>
      <p:pic>
        <p:nvPicPr>
          <p:cNvPr id="451" name="Google Shape;451;p7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0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Most Expensive Foods 💰</a:t>
            </a:r>
            <a:endParaRPr/>
          </a:p>
        </p:txBody>
      </p:sp>
      <p:sp>
        <p:nvSpPr>
          <p:cNvPr id="456" name="Google Shape;456;p80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Saffron - The world's most expensive spice, harvested from delicate crocus flowers.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White Truffles - Rare and highly perishable fungus with a pungent aroma.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Caviar - Salt-cured fish roe, with Beluga sturgeon caviar being the priciest.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Kopi Luwak Coffee - Coffee beans ingested and excreted by civet cats, with unique flavor and limited production.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Wagyu Beef - Japanese beef renowned for marbling, rich flavor, and meticulous breeding.</a:t>
            </a:r>
            <a:endParaRPr/>
          </a:p>
        </p:txBody>
      </p:sp>
      <p:pic>
        <p:nvPicPr>
          <p:cNvPr id="457" name="Google Shape;457;p8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1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Parallel Universes: Fact or Fiction?</a:t>
            </a:r>
            <a:endParaRPr/>
          </a:p>
        </p:txBody>
      </p:sp>
      <p:sp>
        <p:nvSpPr>
          <p:cNvPr id="462" name="Google Shape;462;p81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Parallel universes: theoretical existence of other universes alongside our 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Scientific basis: rooted in quantum mechanics and cosmology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Many-worlds interpretation: every quantum event creates new universes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Fictional exploration: popular theme in books, movies, and TV shows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Raises philosophical questions about reality and identity</a:t>
            </a:r>
            <a:endParaRPr/>
          </a:p>
        </p:txBody>
      </p:sp>
      <p:pic>
        <p:nvPicPr>
          <p:cNvPr id="463" name="Google Shape;463;p8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2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Space Missions 🌌🚀</a:t>
            </a:r>
            <a:endParaRPr/>
          </a:p>
        </p:txBody>
      </p:sp>
      <p:sp>
        <p:nvSpPr>
          <p:cNvPr id="468" name="Google Shape;468;p82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Artemis Program: Return humans to the Moon, establish sustainable presence.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Gateway: Lunar outpost for deep space exploration.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Mars Exploration: Rovers and future manned missions.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Asteroid Mining: Extract valuable resources.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Europa Clipper: Explore Jupiter's moon for potential life.</a:t>
            </a:r>
            <a:endParaRPr/>
          </a:p>
        </p:txBody>
      </p:sp>
      <p:pic>
        <p:nvPicPr>
          <p:cNvPr id="469" name="Google Shape;469;p8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Earworms: Why Songs Get Stuck In Your Head</a:t>
            </a:r>
            <a:endParaRPr/>
          </a:p>
        </p:txBody>
      </p:sp>
      <p:sp>
        <p:nvSpPr>
          <p:cNvPr id="474" name="Google Shape;474;p8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brains love patterns and repetition.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Catchy melodies and rhythms are easy for our brains to remember.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If a song triggers emotions or memories, it is more likely to stick.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Stress and boredom can increase the likelihood of earworms.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Earworms may be a way for our brains to stay busy.</a:t>
            </a:r>
            <a:endParaRPr/>
          </a:p>
        </p:txBody>
      </p:sp>
      <p:pic>
        <p:nvPicPr>
          <p:cNvPr id="475" name="Google Shape;475;p8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Bizarre Laws Still on the Books</a:t>
            </a:r>
            <a:endParaRPr/>
          </a:p>
        </p:txBody>
      </p:sp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chew gum in Singapore.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die in the Houses of Parliament in England.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own only one guinea pig in Switzerland.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Reincarnation without government permission is forbidden in China.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is illegal to flush the toilet after 10 PM in Switzerland.</a:t>
            </a:r>
            <a:endParaRPr/>
          </a:p>
        </p:txBody>
      </p:sp>
      <p:pic>
        <p:nvPicPr>
          <p:cNvPr id="151" name="Google Shape;151;p3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Energy Storage Solutions 🔋 ☀️ 💡</a:t>
            </a:r>
            <a:endParaRPr/>
          </a:p>
        </p:txBody>
      </p:sp>
      <p:sp>
        <p:nvSpPr>
          <p:cNvPr id="480" name="Google Shape;480;p84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Batteries: Store electricity for later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Pumped Hydro: Stores energy using water and gravity.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Compressed Air: Stores energy by compressing air in underground reservoirs.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Flywheels: Store energy mechanically through rotation.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Thermal Energy Storage: Stores heat or cold for later use.</a:t>
            </a:r>
            <a:endParaRPr/>
          </a:p>
        </p:txBody>
      </p:sp>
      <p:pic>
        <p:nvPicPr>
          <p:cNvPr id="481" name="Google Shape;481;p8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5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Tattoos: Cultural History</a:t>
            </a:r>
            <a:endParaRPr/>
          </a:p>
        </p:txBody>
      </p:sp>
      <p:sp>
        <p:nvSpPr>
          <p:cNvPr id="486" name="Google Shape;486;p85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Ancient Egypt: Tattoos symbolized status, religious beliefs, and healing.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Polynesia: Intricate tattoos indicated social rank, genealogy, and achievements.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Japan: Irezumi tattoos were associated with both spirituality and the criminal underworld.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Native Americans: Tattoos represented tribal affiliation, spiritual protection, and personal narratives.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Modern Times: Tattoos are a form of self-expression, art, and cultural identity.</a:t>
            </a:r>
            <a:endParaRPr/>
          </a:p>
        </p:txBody>
      </p:sp>
      <p:pic>
        <p:nvPicPr>
          <p:cNvPr id="487" name="Google Shape;487;p8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Nanotechnology Advancements</a:t>
            </a:r>
            <a:endParaRPr/>
          </a:p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Nanotechnology is the manipulation of matter on an atomic and molecular scale.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Potential to revolutionize industries like medicine, electronics, and energy.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Nanomedicine: Targeted drug delivery, diagnostics, and regenerative medicine.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Nanoelectronics: Smaller, faster, and more efficient electronic devices.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Energy: Improved solar cells, batteries, and energy storage.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Challenges: Potential environmental and health risks, ethical concerns.</a:t>
            </a:r>
            <a:endParaRPr/>
          </a:p>
        </p:txBody>
      </p:sp>
      <p:pic>
        <p:nvPicPr>
          <p:cNvPr id="493" name="Google Shape;493;p8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Famous Last Words</a:t>
            </a:r>
            <a:endParaRPr/>
          </a:p>
        </p:txBody>
      </p:sp>
      <p:sp>
        <p:nvSpPr>
          <p:cNvPr id="498" name="Google Shape;498;p87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Marie Antoinette: "Pardon me sir, I did not mean to do it" - Misunderstanding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Julius Caesar: "Et tu, Brute?" - Betrayal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Ludwig van Beethoven: "I shall hear in heaven" - Hope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Leonardo da Vinci: "I have offended God and mankind" - Regret</a:t>
            </a:r>
            <a:endParaRPr/>
          </a:p>
        </p:txBody>
      </p:sp>
      <p:pic>
        <p:nvPicPr>
          <p:cNvPr id="499" name="Google Shape;499;p8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8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Waggle Dance 🐝</a:t>
            </a:r>
            <a:endParaRPr/>
          </a:p>
        </p:txBody>
      </p:sp>
      <p:sp>
        <p:nvSpPr>
          <p:cNvPr id="504" name="Google Shape;504;p88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Bees communicate through "waggle dances" to share information about food sources.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dance's duration and direction indicate distance and location.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communication is vital for the hive's survival as it allows them to efficiently find food.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waggle dance helps the colony adapt to changes in their environment by quickly locating new food sources.</a:t>
            </a:r>
            <a:endParaRPr/>
          </a:p>
        </p:txBody>
      </p:sp>
      <p:pic>
        <p:nvPicPr>
          <p:cNvPr id="505" name="Google Shape;505;p8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Unusual Animal Abilities</a:t>
            </a:r>
            <a:endParaRPr/>
          </a:p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Mantis Shrimp: Punches with the force of a bullet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Pistol Shrimp: Creates a sonic blast with its claw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Platypus: Senses electricity underwater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Wood Frog: Freezes solid during winter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Axolotl: Regenerates lost limbs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Mimic Octopus: Impersonates other animals</a:t>
            </a:r>
            <a:endParaRPr/>
          </a:p>
        </p:txBody>
      </p:sp>
      <p:pic>
        <p:nvPicPr>
          <p:cNvPr id="511" name="Google Shape;511;p8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0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of Laughter</a:t>
            </a:r>
            <a:endParaRPr/>
          </a:p>
        </p:txBody>
      </p:sp>
      <p:sp>
        <p:nvSpPr>
          <p:cNvPr id="516" name="Google Shape;516;p90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is a physiological response to humor.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It involves multiple brain regions and muscle groups.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Laughter triggers the release of endorphins, promoting a sense of well-being.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benefits include strengthening bonds and signaling acceptance.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May have evolved to signal non-threat and promote social cohesion.</a:t>
            </a:r>
            <a:endParaRPr/>
          </a:p>
        </p:txBody>
      </p:sp>
      <p:pic>
        <p:nvPicPr>
          <p:cNvPr id="517" name="Google Shape;517;p9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1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Wacky World Records 🌎🏆</a:t>
            </a:r>
            <a:endParaRPr/>
          </a:p>
        </p:txBody>
      </p:sp>
      <p:sp>
        <p:nvSpPr>
          <p:cNvPr id="522" name="Google Shape;522;p91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Most T-Shirts Worn at Once: 260 T-Shirts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Heaviest Pumpkin: 1,226 kg (2,702 lb)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Longest Fingernails: 8.65 m (28 ft 4 in)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Most Piercings: 516 modifications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Tallest Mohawk: 1.32 m (4 ft 4 in)</a:t>
            </a:r>
            <a:endParaRPr/>
          </a:p>
        </p:txBody>
      </p:sp>
      <p:pic>
        <p:nvPicPr>
          <p:cNvPr id="523" name="Google Shape;523;p9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2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Impact of Social Media</a:t>
            </a:r>
            <a:endParaRPr/>
          </a:p>
        </p:txBody>
      </p:sp>
      <p:sp>
        <p:nvSpPr>
          <p:cNvPr id="528" name="Google Shape;528;p92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Social media reduces attention span due to constant stimuli and distractions.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Short-form content encourages quick consumption, hindering deep focus.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Notifications and the fear of missing out (FOMO) interrupt workflow.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Multitasking between work and social media decreases productivity.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Dopamine hits from social media validation can be addictive and distracting.</a:t>
            </a:r>
            <a:endParaRPr/>
          </a:p>
        </p:txBody>
      </p:sp>
      <p:pic>
        <p:nvPicPr>
          <p:cNvPr id="529" name="Google Shape;529;p9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3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April Fool's Day: Origins &amp; Greatest Pranks</a:t>
            </a:r>
            <a:endParaRPr/>
          </a:p>
        </p:txBody>
      </p:sp>
      <p:sp>
        <p:nvSpPr>
          <p:cNvPr id="534" name="Google Shape;534;p93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Origins: Unknown, but may be linked to the change from the Julian to Gregorian calendar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Greatest Pranks: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1957: BBC Spaghetti Tree Harvest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1996: Taco Liberty Bell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1998: Left-Handed Day, Boston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2008: Flying Penguins, BBC</a:t>
            </a:r>
            <a:endParaRPr/>
          </a:p>
        </p:txBody>
      </p:sp>
      <p:pic>
        <p:nvPicPr>
          <p:cNvPr id="535" name="Google Shape;535;p9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Solar System Wonders 🪐✨</a:t>
            </a:r>
            <a:endParaRPr/>
          </a:p>
        </p:txBody>
      </p:sp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solar system is home to 8 diverse planets.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Each planet has unique characteristics and features.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Sun is the center of our solar system and provides light and heat.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Moons, asteroids, and comets are also part of our solar system.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Studying our solar system helps us understand our place in the universe.</a:t>
            </a:r>
            <a:endParaRPr/>
          </a:p>
        </p:txBody>
      </p:sp>
      <p:pic>
        <p:nvPicPr>
          <p:cNvPr id="157" name="Google Shape;157;p3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Mind-Blowing Optical Illusions</a:t>
            </a:r>
            <a:endParaRPr/>
          </a:p>
        </p:txBody>
      </p:sp>
      <p:sp>
        <p:nvSpPr>
          <p:cNvPr id="540" name="Google Shape;540;p9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Ames Room Illusion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Dress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Müller-Lyer Illusion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Rotating Snakes Illusion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Ponzo Illusion</a:t>
            </a:r>
            <a:endParaRPr/>
          </a:p>
        </p:txBody>
      </p:sp>
      <p:pic>
        <p:nvPicPr>
          <p:cNvPr id="541" name="Google Shape;541;p9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5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Unusual Phobias</a:t>
            </a:r>
            <a:endParaRPr/>
          </a:p>
        </p:txBody>
      </p:sp>
      <p:sp>
        <p:nvSpPr>
          <p:cNvPr id="546" name="Google Shape;546;p95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Ablutophobia: Fear of bathing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Coulrophobia: Fear of clowns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Hexakosioihexekontaphobia: Fear of the number 666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Omphalophobia: Fear of belly 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Turophobia: Fear of cheese</a:t>
            </a:r>
            <a:endParaRPr/>
          </a:p>
        </p:txBody>
      </p:sp>
      <p:pic>
        <p:nvPicPr>
          <p:cNvPr id="547" name="Google Shape;547;p9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6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Animal Prediction of Natural Disasters</a:t>
            </a:r>
            <a:endParaRPr/>
          </a:p>
        </p:txBody>
      </p:sp>
      <p:sp>
        <p:nvSpPr>
          <p:cNvPr id="552" name="Google Shape;552;p96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Animals can sense changes in the environment before humans.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may detect changes in air pressure, seismic activity, or electromagnetic fields.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Abnormal animal behavior can be a warning sign of impending natural disasters.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Paying attention to animal behavior could save lives.</a:t>
            </a:r>
            <a:endParaRPr/>
          </a:p>
        </p:txBody>
      </p:sp>
      <p:pic>
        <p:nvPicPr>
          <p:cNvPr id="553" name="Google Shape;553;p9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7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History of the Olympic Games</a:t>
            </a:r>
            <a:endParaRPr/>
          </a:p>
        </p:txBody>
      </p:sp>
      <p:sp>
        <p:nvSpPr>
          <p:cNvPr id="558" name="Google Shape;558;p97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Ancient Olympics: Held every 4 years in Olympia, Greece, from 776 BC to 393 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Featured athletic competitions and religious ceremonies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Modern Olympics: Revived in 1896 by Pierre de Coubertin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Promotes international peace and unity through sports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Winter Olympics: Introduced in 1924 for winter sports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Paralympic Games: Started in 1960 for athletes with disabilities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Youth Olympic Games: Created in 1998 for young athletes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8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Extreme Sports: Thrills and Risks</a:t>
            </a:r>
            <a:endParaRPr/>
          </a:p>
        </p:txBody>
      </p:sp>
      <p:sp>
        <p:nvSpPr>
          <p:cNvPr id="563" name="Google Shape;563;p98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High-risk activities that push physical and mental limits.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Examples: Skydiving, base jumping, surfing, rock climbing.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Adrenaline rush, sense of accomplishment, connection with nature.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Risk of serious injury or death.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Requires skill, training, and safety precautions.</a:t>
            </a:r>
            <a:endParaRPr/>
          </a:p>
        </p:txBody>
      </p:sp>
      <p:pic>
        <p:nvPicPr>
          <p:cNvPr id="564" name="Google Shape;564;p9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Unusual Phobias</a:t>
            </a:r>
            <a:endParaRPr/>
          </a:p>
        </p:txBody>
      </p:sp>
      <p:sp>
        <p:nvSpPr>
          <p:cNvPr id="569" name="Google Shape;569;p9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Ablutophobia: Fear of bathing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Coulrophobia: Fear of clowns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Hexakosioihexekontaphobia: Fear of the number 666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Omphalophobia: Fear of belly 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Turophobia: Fear of cheese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Psychological Roots: Stem from a combination of genetic predisposition and negative experiences</a:t>
            </a:r>
            <a:endParaRPr/>
          </a:p>
        </p:txBody>
      </p:sp>
      <p:pic>
        <p:nvPicPr>
          <p:cNvPr id="570" name="Google Shape;570;p9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Ancient Writing Systems</a:t>
            </a:r>
            <a:endParaRPr/>
          </a:p>
        </p:txBody>
      </p:sp>
      <p:sp>
        <p:nvSpPr>
          <p:cNvPr id="575" name="Google Shape;575;p100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Cuneiform: Developed in Mesopotamia, one of the earliest writing systems.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Hieroglyphics: Used in Ancient Egypt, a complex system of pictures and symbols.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Indus Script: Undeciphered script of the Indus Valley Civilization.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Chinese Writing: Logographic system, one of the oldest continuously used systems.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Mayan Glyphs: Advanced writing system of Mesoamerica.</a:t>
            </a:r>
            <a:endParaRPr/>
          </a:p>
        </p:txBody>
      </p:sp>
      <p:pic>
        <p:nvPicPr>
          <p:cNvPr id="576" name="Google Shape;576;p10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1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Pirates: Myths vs. Reality</a:t>
            </a:r>
            <a:endParaRPr/>
          </a:p>
        </p:txBody>
      </p:sp>
      <p:sp>
        <p:nvSpPr>
          <p:cNvPr id="581" name="Google Shape;581;p101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Piracy thrived during the 17th and 18th centuries.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Golden Age pirates operated in the Caribbean and Atlantic.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Piracy's history is shrouded in myth and romanticization.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Reality: Pirate life was brutal, short, and filled with disease.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Buried treasure and walking the plank are largely myths.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Pirates did have democratic systems and codes of conduct.</a:t>
            </a:r>
            <a:endParaRPr/>
          </a:p>
        </p:txBody>
      </p:sp>
      <p:pic>
        <p:nvPicPr>
          <p:cNvPr id="582" name="Google Shape;582;p10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2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Placebo Effect: Mind Over Matter</a:t>
            </a:r>
            <a:endParaRPr/>
          </a:p>
        </p:txBody>
      </p:sp>
      <p:sp>
        <p:nvSpPr>
          <p:cNvPr id="587" name="Google Shape;587;p102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placebo effect is when a patient's symptoms improve after receiving a treatment with no active ingredients.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power of the mind can trigger healing responses.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Expectation of positive results can lead to actual improvement.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Placebos can have a significant impact on pain perception and other symptoms.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Researchers use placebos in clinical trials to measure the true effectiveness of new treatments.</a:t>
            </a:r>
            <a:endParaRPr/>
          </a:p>
        </p:txBody>
      </p:sp>
      <p:pic>
        <p:nvPicPr>
          <p:cNvPr id="588" name="Google Shape;588;p10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Rise and Fall of the Maya</a:t>
            </a:r>
            <a:endParaRPr/>
          </a:p>
        </p:txBody>
      </p:sp>
      <p:sp>
        <p:nvSpPr>
          <p:cNvPr id="593" name="Google Shape;593;p10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Rise: Flourished between 250 and 900 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Built impressive cities and temples.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Developed advanced writing and calendar 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Fall: Around 900 AD, cities in the southern lowlands were abandoned.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Theories for fall include drought, deforestation, and warfare.</a:t>
            </a:r>
            <a:endParaRPr/>
          </a:p>
        </p:txBody>
      </p:sp>
      <p:pic>
        <p:nvPicPr>
          <p:cNvPr id="594" name="Google Shape;594;p10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Rise And Fall Of Empires</a:t>
            </a:r>
            <a:endParaRPr/>
          </a:p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Rise: Strong leadership, military power, economic prosperity, cultural influence.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Fall: Weak leadership, corruption, overexpansion, external invasions, economic decline.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Example: Roman Empire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27 BC - 476 AD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Remember: Empires are not built overnight, and their falls are often gradual.</a:t>
            </a:r>
            <a:endParaRPr/>
          </a:p>
        </p:txBody>
      </p:sp>
      <p:pic>
        <p:nvPicPr>
          <p:cNvPr id="163" name="Google Shape;163;p3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4"/>
          <p:cNvSpPr txBox="1"/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Dream Psychology 101</a:t>
            </a:r>
            <a:endParaRPr/>
          </a:p>
        </p:txBody>
      </p:sp>
      <p:sp>
        <p:nvSpPr>
          <p:cNvPr id="599" name="Google Shape;599;p104"/>
          <p:cNvSpPr txBox="1"/>
          <p:nvPr>
            <p:ph idx="1" type="body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Dreams are a window into the unconscious mind.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Common dream symbols include: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Falling: Fear of failure or loss of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Flying: Freedom or escape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Water: Subconscious or emotions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Being Chased: Anxiety or avoidance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Death: Transformation or rebirth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Genetic Engineering Ethics</a:t>
            </a:r>
            <a:endParaRPr/>
          </a:p>
        </p:txBody>
      </p:sp>
      <p:sp>
        <p:nvSpPr>
          <p:cNvPr id="604" name="Google Shape;604;p10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Moral Status: Playing God?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Risks: Genetic abnormalities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Regulation: Need for strict oversight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Societal Impact: Potential for discrimination</a:t>
            </a:r>
            <a:endParaRPr/>
          </a:p>
        </p:txBody>
      </p:sp>
      <p:pic>
        <p:nvPicPr>
          <p:cNvPr id="605" name="Google Shape;605;p10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6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Psychology of Color</a:t>
            </a:r>
            <a:endParaRPr/>
          </a:p>
        </p:txBody>
      </p:sp>
      <p:sp>
        <p:nvSpPr>
          <p:cNvPr id="610" name="Google Shape;610;p106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Colors can evoke emotions and influence behavior.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Warm colors (red, orange) convey energy and excitement.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Cool colors (blue, green) convey calmness and trust.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Color psychology is used in marketing and design.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Cultural differences influence color perception.</a:t>
            </a:r>
            <a:endParaRPr/>
          </a:p>
        </p:txBody>
      </p:sp>
      <p:pic>
        <p:nvPicPr>
          <p:cNvPr id="611" name="Google Shape;611;p10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7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Famous Unsolved Codes</a:t>
            </a:r>
            <a:endParaRPr/>
          </a:p>
        </p:txBody>
      </p:sp>
      <p:sp>
        <p:nvSpPr>
          <p:cNvPr id="616" name="Google Shape;616;p107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Voynich Manuscript - Undeciphered text carbon-dated to the early 15th century.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Kryptos - Sculpture at the CIA headquarters with an encrypted message, partially solved.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Zodiac Killer Ciphers - Series of ciphers sent to newspapers in the late 1960s, mostly unsolved.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Beale Ciphers - Alleged to reveal the location of buried treasure, only one of three ciphers solved.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Ricky McCormick's Notes - Encrypted notes found on a murder victim, code remains unsolved.</a:t>
            </a:r>
            <a:endParaRPr/>
          </a:p>
        </p:txBody>
      </p:sp>
      <p:pic>
        <p:nvPicPr>
          <p:cNvPr id="617" name="Google Shape;617;p10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8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 Sea Dwellers 🐡🦑🐙</a:t>
            </a:r>
            <a:endParaRPr/>
          </a:p>
        </p:txBody>
      </p:sp>
      <p:sp>
        <p:nvSpPr>
          <p:cNvPr id="622" name="Google Shape;622;p108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Deep-sea creatures live in extreme conditions: high pressure, low light, and freezing temperatures.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Bioluminescence: Many creatures create their own light for hunting, mating, and communication.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Gigantism: Some animals grow to enormous sizes due to slower metabolisms and lack of predators.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Unique Adaptations: Specialized eyes, camouflage, and bioluminescent lures are common.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Exploration: Remotely operated vehicles (ROVs) allow us to discover new species and ecosystems.</a:t>
            </a:r>
            <a:endParaRPr/>
          </a:p>
        </p:txBody>
      </p:sp>
      <p:pic>
        <p:nvPicPr>
          <p:cNvPr id="623" name="Google Shape;623;p10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Urban Legends: Fact or Fiction?</a:t>
            </a:r>
            <a:endParaRPr/>
          </a:p>
        </p:txBody>
      </p:sp>
      <p:sp>
        <p:nvSpPr>
          <p:cNvPr id="628" name="Google Shape;628;p10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Urban legends are fictional stories passed off as true.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often contain elements of mystery, horror, or humor.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Spread primarily through word-of-mouth and social media.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Their believability and relatability cause them to spread easily.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They often reflect social anxieties or cultural beliefs.</a:t>
            </a:r>
            <a:endParaRPr/>
          </a:p>
        </p:txBody>
      </p:sp>
      <p:pic>
        <p:nvPicPr>
          <p:cNvPr id="629" name="Google Shape;629;p10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History of Timekeeping 🕰️</a:t>
            </a:r>
            <a:endParaRPr/>
          </a:p>
        </p:txBody>
      </p:sp>
      <p:sp>
        <p:nvSpPr>
          <p:cNvPr id="634" name="Google Shape;634;p11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humans: observed natural cycles (sun, moon, seasons).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Sundials: tracked sun's shadow for daytime hours.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Water clocks: measured flow of water to mark time.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Hourglasses: used sand to measure set durations.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Mechanical clocks: revolutionized timekeeping with gears and pendulums.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Atomic clocks: most accurate timekeeping, based on atomic vibrations.</a:t>
            </a:r>
            <a:endParaRPr/>
          </a:p>
        </p:txBody>
      </p:sp>
      <p:pic>
        <p:nvPicPr>
          <p:cNvPr id="635" name="Google Shape;635;p11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1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AI and The Future of Work</a:t>
            </a:r>
            <a:endParaRPr/>
          </a:p>
        </p:txBody>
      </p:sp>
      <p:sp>
        <p:nvSpPr>
          <p:cNvPr id="640" name="Google Shape;640;p111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 will automate many routine and repetitive tasks.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Job displacement will occur in some sectors.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New jobs requiring AI skills will emerge.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Upskilling and reskilling will be essential.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Adaptability and lifelong learning will be crucial for career success.</a:t>
            </a:r>
            <a:endParaRPr/>
          </a:p>
        </p:txBody>
      </p:sp>
      <p:pic>
        <p:nvPicPr>
          <p:cNvPr id="641" name="Google Shape;641;p11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We Yawn 🥱</a:t>
            </a:r>
            <a:endParaRPr/>
          </a:p>
        </p:txBody>
      </p:sp>
      <p:sp>
        <p:nvSpPr>
          <p:cNvPr id="646" name="Google Shape;646;p112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Yawning is a common, often involuntary behavior.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Contagious yawning is when seeing, hearing, or thinking about yawning causes you to yawn.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Mirror neurons may play a role, as they activate when we observe and imitate others.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Empathy and social connection may also be linked to contagious yawning.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exact reason for contagious yawning remains a mystery.</a:t>
            </a:r>
            <a:endParaRPr/>
          </a:p>
        </p:txBody>
      </p:sp>
      <p:pic>
        <p:nvPicPr>
          <p:cNvPr id="647" name="Google Shape;647;p11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3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Optical Illusions Explained</a:t>
            </a:r>
            <a:endParaRPr/>
          </a:p>
        </p:txBody>
      </p:sp>
      <p:sp>
        <p:nvSpPr>
          <p:cNvPr id="652" name="Google Shape;652;p113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Optical illusions deceive our brains by exploiting how we perceive visual information.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Our brains make assumptions about what we see based on past experiences and context.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Illusions manipulate these assumptions, leading to misinterpretations.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They can distort size, shape, color, and movement.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Examples include the Ames Room Illusion and the Muller-Lyer Illusion.</a:t>
            </a:r>
            <a:endParaRPr/>
          </a:p>
        </p:txBody>
      </p:sp>
      <p:pic>
        <p:nvPicPr>
          <p:cNvPr id="653" name="Google Shape;653;p11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Artificial Intelligence: Friend or Foe?</a:t>
            </a:r>
            <a:endParaRPr/>
          </a:p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Artificial intelligence (AI) is the simulation of human intelligence processes by machines.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AI systems can learn, reason, problem-solve, and even perceive their environment.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AI is already transforming many industries, from healthcare to finance.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Despite its potential, AI raises ethical concerns around job displacement and bias.</a:t>
            </a:r>
            <a:endParaRPr/>
          </a:p>
        </p:txBody>
      </p:sp>
      <p:pic>
        <p:nvPicPr>
          <p:cNvPr id="169" name="Google Shape;169;p3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Extreme Weather Events ⛈️🔥🌊</a:t>
            </a:r>
            <a:endParaRPr/>
          </a:p>
        </p:txBody>
      </p:sp>
      <p:sp>
        <p:nvSpPr>
          <p:cNvPr id="658" name="Google Shape;658;p11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Extreme Heat: Record-breaking temperatures caused by climate change and heat waves.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Drought: Prolonged dry periods due to lack of rainfall, leading to water shortages.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Floods: Overflowing water from heavy rainfall or melting snow, causing widespread damage.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Wildfires: Rapidly spreading fires fueled by dry vegetation and strong winds.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Winter Storms: Severe snowstorms and blizzards causing disruption and freezing temperatures.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Tornadoes and Hurricanes: Rotating storms with high winds and heavy rainfall, causing devastating damage.</a:t>
            </a:r>
            <a:endParaRPr/>
          </a:p>
        </p:txBody>
      </p:sp>
      <p:pic>
        <p:nvPicPr>
          <p:cNvPr id="659" name="Google Shape;659;p11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5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Vampires: Folklore to Pop Culture</a:t>
            </a:r>
            <a:endParaRPr/>
          </a:p>
        </p:txBody>
      </p:sp>
      <p:sp>
        <p:nvSpPr>
          <p:cNvPr id="664" name="Google Shape;664;p115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Folklore: Vampires are undead beings who feed on the blood of the living.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Origins: Stem from ancient folklore and superstition.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Early Depictions: Often monstrous and grotesque creatures.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Bram Stoker's Dracula: Popularized the modern image of the vampire as a charming, sophisticated predator.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20th and 21st Century: Countless books, films, and TV shows feature vampires, often romanticized or sympathetic.</a:t>
            </a:r>
            <a:endParaRPr/>
          </a:p>
        </p:txBody>
      </p:sp>
      <p:pic>
        <p:nvPicPr>
          <p:cNvPr id="665" name="Google Shape;665;p11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16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Ancient Engineering Feats</a:t>
            </a:r>
            <a:endParaRPr/>
          </a:p>
        </p:txBody>
      </p:sp>
      <p:sp>
        <p:nvSpPr>
          <p:cNvPr id="670" name="Google Shape;670;p116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Leveraged simple machines: inclined planes, levers, pulleys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Used vast manpower: coordinated thousands of workers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Mastered material properties: understood stone, brick, and mortar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Applied astronomical knowledge: aligned structures with celestial events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Utilized precise measurements and calculations</a:t>
            </a:r>
            <a:endParaRPr/>
          </a:p>
        </p:txBody>
      </p:sp>
      <p:pic>
        <p:nvPicPr>
          <p:cNvPr id="671" name="Google Shape;671;p11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7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Secret Codes &amp; Spycraft</a:t>
            </a:r>
            <a:endParaRPr/>
          </a:p>
        </p:txBody>
      </p:sp>
      <p:sp>
        <p:nvSpPr>
          <p:cNvPr id="676" name="Google Shape;676;p117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Steganography: Concealing messages within ordinary objects.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Invisible ink: Used for secret correspondence.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Codebooks: Contained ciphers for encoding and decoding messages.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Ciphers:  Algorithms for encrypting and decrypting information.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Dead drops: Secret locations for exchanging items or information.</a:t>
            </a:r>
            <a:endParaRPr/>
          </a:p>
        </p:txBody>
      </p:sp>
      <p:pic>
        <p:nvPicPr>
          <p:cNvPr id="677" name="Google Shape;677;p11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8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 of Video Game Graphics 🕹️</a:t>
            </a:r>
            <a:endParaRPr/>
          </a:p>
        </p:txBody>
      </p:sp>
      <p:sp>
        <p:nvSpPr>
          <p:cNvPr id="682" name="Google Shape;682;p118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1980s: Pixelated graphics, limited color palettes, simple shapes.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1990s: 3D graphics emerge, increased realism, smoother animations.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2000s: More detailed textures, advanced lighting, realistic physics.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2010s: High-definition graphics, lifelike visuals, immersive environments.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Today: Ray tracing, photorealistic graphics, AI-enhanced visuals.</a:t>
            </a:r>
            <a:endParaRPr/>
          </a:p>
        </p:txBody>
      </p:sp>
      <p:pic>
        <p:nvPicPr>
          <p:cNvPr id="683" name="Google Shape;683;p11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9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Animal Migration Patterns</a:t>
            </a:r>
            <a:endParaRPr/>
          </a:p>
        </p:txBody>
      </p:sp>
      <p:sp>
        <p:nvSpPr>
          <p:cNvPr id="688" name="Google Shape;688;p119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Animal migration is the seasonal movement of animals over long distances.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Reasons for migration include food availability, breeding, and climate.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Birds, mammals, fish, and insects all exhibit migration patterns.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Migratory routes can span thousands of miles and cross continents.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Navigation methods include celestial cues, magnetic fields, and learned routes.</a:t>
            </a:r>
            <a:endParaRPr/>
          </a:p>
        </p:txBody>
      </p:sp>
      <p:pic>
        <p:nvPicPr>
          <p:cNvPr id="689" name="Google Shape;689;p11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0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of Thrill 🎢</a:t>
            </a:r>
            <a:endParaRPr/>
          </a:p>
        </p:txBody>
      </p:sp>
      <p:sp>
        <p:nvSpPr>
          <p:cNvPr id="694" name="Google Shape;694;p120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Roller coasters manipulate physics to create thrills.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Physics concepts at play: gravity, potential energy, kinetic energy, and momentum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G-forces and rapid changes in speed are what make the rides feel so thrilling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Creates a sense of weightlessness and excitement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Roller coaster designs carefully balance these forces for safety and enjoyment.</a:t>
            </a:r>
            <a:endParaRPr/>
          </a:p>
        </p:txBody>
      </p:sp>
      <p:pic>
        <p:nvPicPr>
          <p:cNvPr id="695" name="Google Shape;695;p12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1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Hidden History of Everyday Objects</a:t>
            </a:r>
            <a:endParaRPr/>
          </a:p>
        </p:txBody>
      </p:sp>
      <p:sp>
        <p:nvSpPr>
          <p:cNvPr id="700" name="Google Shape;700;p121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Tea Bags: Invented by accident when tea samples were sent in silk pouches.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Microwave Ovens: Discovered when a chocolate bar melted in a scientist's pocket near a radar magnetron.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Velcro: Inspired by burrs that stuck to a dog's fur.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Post-it Notes: Resulted from a failed attempt to create a strong adhesive.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Penicillin: A petri dish was left open and contaminated with mold, leading to the discovery of this life-saving antibiotic.</a:t>
            </a:r>
            <a:endParaRPr/>
          </a:p>
        </p:txBody>
      </p:sp>
      <p:pic>
        <p:nvPicPr>
          <p:cNvPr id="701" name="Google Shape;701;p1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2" y="228600"/>
            <a:ext cx="4690800" cy="46908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2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Science Behind Junk Food Cravings</a:t>
            </a:r>
            <a:endParaRPr/>
          </a:p>
        </p:txBody>
      </p:sp>
      <p:sp>
        <p:nvSpPr>
          <p:cNvPr id="706" name="Google Shape;706;p122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Junk food triggers the release of "feel-good" chemicals in the brain, like dopamine.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High in sugar, salt, and fat, junk food  appeals to our evolutionary instincts for calorie-dense foods.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combination of these ingredients can create addictive properties.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This can lead to cravings and overconsumption, even when we know it's unhealthy.</a:t>
            </a:r>
            <a:endParaRPr/>
          </a:p>
        </p:txBody>
      </p:sp>
      <p:pic>
        <p:nvPicPr>
          <p:cNvPr id="707" name="Google Shape;707;p1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23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Unusual Olympic Sports</a:t>
            </a:r>
            <a:endParaRPr/>
          </a:p>
        </p:txBody>
      </p:sp>
      <p:sp>
        <p:nvSpPr>
          <p:cNvPr id="712" name="Google Shape;712;p123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Tug of War: Featured from 1900 to 1920, with teams of eight competing.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Solo Synchronized Swimming: Competed only in 1984 and 1992, required swimmers to perform routines alone.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Plunge for Distance: 1904 Olympic sport where competitors dove in a pool and stayed motionless underwater until resurfacing.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Live Pigeon Shooting: 1900 Olympics featured this event where over 300 birds were killed.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Rope Climb: Gymnasts competed in rope climb for speed at the 1896, 1904, 1924, and 1932 games.</a:t>
            </a:r>
            <a:endParaRPr/>
          </a:p>
        </p:txBody>
      </p:sp>
      <p:pic>
        <p:nvPicPr>
          <p:cNvPr id="713" name="Google Shape;713;p1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